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11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96" r:id="rId2"/>
    <p:sldId id="355" r:id="rId3"/>
    <p:sldId id="357" r:id="rId4"/>
    <p:sldId id="292" r:id="rId5"/>
    <p:sldId id="325" r:id="rId6"/>
    <p:sldId id="258" r:id="rId7"/>
    <p:sldId id="347" r:id="rId8"/>
    <p:sldId id="259" r:id="rId9"/>
    <p:sldId id="327" r:id="rId10"/>
    <p:sldId id="358" r:id="rId11"/>
    <p:sldId id="286" r:id="rId12"/>
    <p:sldId id="344" r:id="rId13"/>
    <p:sldId id="345" r:id="rId14"/>
    <p:sldId id="346" r:id="rId15"/>
    <p:sldId id="359" r:id="rId16"/>
    <p:sldId id="324" r:id="rId17"/>
    <p:sldId id="319" r:id="rId18"/>
    <p:sldId id="264" r:id="rId19"/>
    <p:sldId id="336" r:id="rId20"/>
    <p:sldId id="306" r:id="rId21"/>
    <p:sldId id="353" r:id="rId22"/>
    <p:sldId id="320" r:id="rId23"/>
    <p:sldId id="348" r:id="rId24"/>
    <p:sldId id="330" r:id="rId25"/>
  </p:sldIdLst>
  <p:sldSz cx="9144000" cy="6858000" type="screen4x3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31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2F2F2"/>
    <a:srgbClr val="CCECFF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060" autoAdjust="0"/>
    <p:restoredTop sz="94660"/>
  </p:normalViewPr>
  <p:slideViewPr>
    <p:cSldViewPr>
      <p:cViewPr varScale="1">
        <p:scale>
          <a:sx n="118" d="100"/>
          <a:sy n="118" d="100"/>
        </p:scale>
        <p:origin x="1270" y="38"/>
      </p:cViewPr>
      <p:guideLst>
        <p:guide orient="horz" pos="2160"/>
        <p:guide pos="331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419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F073D1-BC32-49BE-981C-BEC841AAFECF}" type="datetimeFigureOut">
              <a:rPr lang="en-US" smtClean="0"/>
              <a:t>08-Jun-19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11A36D-D690-44C1-96D1-7FCBAEFA1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8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9F900-91D7-4556-9C92-4943B4C410D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417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AEAFB-3839-4A59-9FED-00E1700C0773}" type="datetimeFigureOut">
              <a:rPr lang="en-US" smtClean="0"/>
              <a:t>08-Jun-19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3FF3B-EEAD-4E79-B914-F3084E0C08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603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AEAFB-3839-4A59-9FED-00E1700C0773}" type="datetimeFigureOut">
              <a:rPr lang="en-US" smtClean="0"/>
              <a:t>08-Jun-19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3FF3B-EEAD-4E79-B914-F3084E0C08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515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AEAFB-3839-4A59-9FED-00E1700C0773}" type="datetimeFigureOut">
              <a:rPr lang="en-US" smtClean="0"/>
              <a:t>08-Jun-19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3FF3B-EEAD-4E79-B914-F3084E0C08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112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AEAFB-3839-4A59-9FED-00E1700C0773}" type="datetimeFigureOut">
              <a:rPr lang="en-US" smtClean="0"/>
              <a:t>08-Jun-19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3FF3B-EEAD-4E79-B914-F3084E0C08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6388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AEAFB-3839-4A59-9FED-00E1700C0773}" type="datetimeFigureOut">
              <a:rPr lang="en-US" smtClean="0"/>
              <a:t>08-Jun-19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3FF3B-EEAD-4E79-B914-F3084E0C08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201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AEAFB-3839-4A59-9FED-00E1700C0773}" type="datetimeFigureOut">
              <a:rPr lang="en-US" smtClean="0"/>
              <a:t>08-Jun-19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3FF3B-EEAD-4E79-B914-F3084E0C08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237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AEAFB-3839-4A59-9FED-00E1700C0773}" type="datetimeFigureOut">
              <a:rPr lang="en-US" smtClean="0"/>
              <a:t>08-Jun-19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3FF3B-EEAD-4E79-B914-F3084E0C08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4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AEAFB-3839-4A59-9FED-00E1700C0773}" type="datetimeFigureOut">
              <a:rPr lang="en-US" smtClean="0"/>
              <a:t>08-Jun-19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3FF3B-EEAD-4E79-B914-F3084E0C08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372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AEAFB-3839-4A59-9FED-00E1700C0773}" type="datetimeFigureOut">
              <a:rPr lang="en-US" smtClean="0"/>
              <a:t>08-Jun-19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3FF3B-EEAD-4E79-B914-F3084E0C08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562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AEAFB-3839-4A59-9FED-00E1700C0773}" type="datetimeFigureOut">
              <a:rPr lang="en-US" smtClean="0"/>
              <a:t>08-Jun-19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3FF3B-EEAD-4E79-B914-F3084E0C08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632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AEAFB-3839-4A59-9FED-00E1700C0773}" type="datetimeFigureOut">
              <a:rPr lang="en-US" smtClean="0"/>
              <a:t>08-Jun-19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3FF3B-EEAD-4E79-B914-F3084E0C08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063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4AEAFB-3839-4A59-9FED-00E1700C0773}" type="datetimeFigureOut">
              <a:rPr lang="en-US" smtClean="0"/>
              <a:t>08-Jun-19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23FF3B-EEAD-4E79-B914-F3084E0C08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076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5.jpg"/><Relationship Id="rId7" Type="http://schemas.openxmlformats.org/officeDocument/2006/relationships/image" Target="../media/image38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g"/><Relationship Id="rId5" Type="http://schemas.openxmlformats.org/officeDocument/2006/relationships/image" Target="../media/image11.jpg"/><Relationship Id="rId4" Type="http://schemas.openxmlformats.org/officeDocument/2006/relationships/image" Target="../media/image3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11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G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2.jpg"/><Relationship Id="rId7" Type="http://schemas.openxmlformats.org/officeDocument/2006/relationships/image" Target="../media/image11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g"/><Relationship Id="rId5" Type="http://schemas.openxmlformats.org/officeDocument/2006/relationships/image" Target="../media/image54.jpeg"/><Relationship Id="rId4" Type="http://schemas.openxmlformats.org/officeDocument/2006/relationships/image" Target="../media/image53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10" Type="http://schemas.openxmlformats.org/officeDocument/2006/relationships/image" Target="../media/image64.jpeg"/><Relationship Id="rId4" Type="http://schemas.openxmlformats.org/officeDocument/2006/relationships/image" Target="../media/image59.JPG"/><Relationship Id="rId9" Type="http://schemas.openxmlformats.org/officeDocument/2006/relationships/image" Target="../media/image6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68.jpe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slide" Target="slide11.xml"/><Relationship Id="rId4" Type="http://schemas.openxmlformats.org/officeDocument/2006/relationships/image" Target="../media/image66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image" Target="../media/image72.jpg"/><Relationship Id="rId4" Type="http://schemas.openxmlformats.org/officeDocument/2006/relationships/image" Target="../media/image7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image" Target="../media/image76.jpg"/><Relationship Id="rId4" Type="http://schemas.openxmlformats.org/officeDocument/2006/relationships/image" Target="../media/image7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jpeg"/><Relationship Id="rId4" Type="http://schemas.openxmlformats.org/officeDocument/2006/relationships/image" Target="../media/image11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1.png"/><Relationship Id="rId7" Type="http://schemas.openxmlformats.org/officeDocument/2006/relationships/image" Target="../media/image84.jpeg"/><Relationship Id="rId12" Type="http://schemas.openxmlformats.org/officeDocument/2006/relationships/image" Target="../media/image89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11" Type="http://schemas.openxmlformats.org/officeDocument/2006/relationships/image" Target="../media/image88.jpeg"/><Relationship Id="rId5" Type="http://schemas.openxmlformats.org/officeDocument/2006/relationships/image" Target="../media/image11.jpg"/><Relationship Id="rId10" Type="http://schemas.openxmlformats.org/officeDocument/2006/relationships/image" Target="../media/image87.jpeg"/><Relationship Id="rId4" Type="http://schemas.openxmlformats.org/officeDocument/2006/relationships/image" Target="../media/image82.png"/><Relationship Id="rId9" Type="http://schemas.openxmlformats.org/officeDocument/2006/relationships/image" Target="../media/image86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91.png"/><Relationship Id="rId7" Type="http://schemas.openxmlformats.org/officeDocument/2006/relationships/image" Target="../media/image95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11" Type="http://schemas.openxmlformats.org/officeDocument/2006/relationships/image" Target="../media/image98.jpeg"/><Relationship Id="rId5" Type="http://schemas.openxmlformats.org/officeDocument/2006/relationships/image" Target="../media/image93.png"/><Relationship Id="rId10" Type="http://schemas.openxmlformats.org/officeDocument/2006/relationships/image" Target="../media/image97.jpeg"/><Relationship Id="rId4" Type="http://schemas.openxmlformats.org/officeDocument/2006/relationships/image" Target="../media/image92.jpeg"/><Relationship Id="rId9" Type="http://schemas.openxmlformats.org/officeDocument/2006/relationships/image" Target="../media/image1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hyperlink" Target="http://mac.unols.org/reports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7.jpg"/><Relationship Id="rId7" Type="http://schemas.openxmlformats.org/officeDocument/2006/relationships/image" Target="../media/image30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52"/>
            <a:ext cx="9144000" cy="6849448"/>
          </a:xfrm>
          <a:prstGeom prst="rect">
            <a:avLst/>
          </a:prstGeom>
        </p:spPr>
      </p:pic>
      <p:sp>
        <p:nvSpPr>
          <p:cNvPr id="7" name="object 73"/>
          <p:cNvSpPr txBox="1"/>
          <p:nvPr/>
        </p:nvSpPr>
        <p:spPr>
          <a:xfrm>
            <a:off x="1214068" y="378213"/>
            <a:ext cx="7320952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"/>
              </a:spcBef>
            </a:pPr>
            <a:r>
              <a:rPr lang="en-US" sz="2400" b="1" dirty="0" smtClean="0">
                <a:cs typeface="Franklin Gothic Medium Cond"/>
              </a:rPr>
              <a:t>R/V </a:t>
            </a:r>
            <a:r>
              <a:rPr lang="en-US" sz="2400" b="1" i="1" dirty="0">
                <a:cs typeface="Franklin Gothic Medium Cond"/>
              </a:rPr>
              <a:t>Bat-</a:t>
            </a:r>
            <a:r>
              <a:rPr lang="en-US" sz="2400" b="1" i="1" dirty="0" err="1">
                <a:cs typeface="Franklin Gothic Medium Cond"/>
              </a:rPr>
              <a:t>Galim</a:t>
            </a:r>
            <a:r>
              <a:rPr lang="en-US" sz="2400" b="1" i="1" dirty="0">
                <a:cs typeface="Franklin Gothic Medium Cond"/>
              </a:rPr>
              <a:t> </a:t>
            </a:r>
            <a:r>
              <a:rPr lang="en-US" sz="2400" b="1" i="1" dirty="0" smtClean="0">
                <a:cs typeface="Franklin Gothic Medium Cond"/>
              </a:rPr>
              <a:t> - a n</a:t>
            </a:r>
            <a:r>
              <a:rPr sz="2400" b="1" dirty="0" smtClean="0">
                <a:cs typeface="Franklin Gothic Medium Cond"/>
              </a:rPr>
              <a:t>ew</a:t>
            </a:r>
            <a:r>
              <a:rPr sz="2400" b="1" spc="10" dirty="0" smtClean="0">
                <a:cs typeface="Franklin Gothic Medium Cond"/>
              </a:rPr>
              <a:t> </a:t>
            </a:r>
            <a:r>
              <a:rPr sz="2400" b="1" dirty="0">
                <a:cs typeface="Franklin Gothic Medium Cond"/>
              </a:rPr>
              <a:t>g</a:t>
            </a:r>
            <a:r>
              <a:rPr sz="2400" b="1" spc="-10" dirty="0">
                <a:cs typeface="Franklin Gothic Medium Cond"/>
              </a:rPr>
              <a:t>o</a:t>
            </a:r>
            <a:r>
              <a:rPr sz="2400" b="1" dirty="0">
                <a:cs typeface="Franklin Gothic Medium Cond"/>
              </a:rPr>
              <a:t>vernmen</a:t>
            </a:r>
            <a:r>
              <a:rPr sz="2400" b="1" spc="55" dirty="0">
                <a:cs typeface="Franklin Gothic Medium Cond"/>
              </a:rPr>
              <a:t>t</a:t>
            </a:r>
            <a:r>
              <a:rPr sz="2400" b="1" dirty="0">
                <a:cs typeface="Franklin Gothic Medium Cond"/>
              </a:rPr>
              <a:t>al</a:t>
            </a:r>
            <a:r>
              <a:rPr sz="2400" b="1" spc="5" dirty="0">
                <a:cs typeface="Franklin Gothic Medium Cond"/>
              </a:rPr>
              <a:t> </a:t>
            </a:r>
            <a:r>
              <a:rPr lang="en-US" sz="2400" b="1" spc="5" dirty="0">
                <a:cs typeface="Franklin Gothic Medium Cond"/>
              </a:rPr>
              <a:t> </a:t>
            </a:r>
            <a:r>
              <a:rPr lang="en-US" sz="2400" b="1" spc="5" dirty="0" smtClean="0">
                <a:cs typeface="Franklin Gothic Medium Cond"/>
              </a:rPr>
              <a:t>research vessel</a:t>
            </a:r>
            <a:endParaRPr sz="2400" b="1" dirty="0">
              <a:cs typeface="Franklin Gothic Medium Cond"/>
            </a:endParaRPr>
          </a:p>
        </p:txBody>
      </p:sp>
      <p:sp>
        <p:nvSpPr>
          <p:cNvPr id="9" name="object 73"/>
          <p:cNvSpPr txBox="1"/>
          <p:nvPr/>
        </p:nvSpPr>
        <p:spPr>
          <a:xfrm>
            <a:off x="1752600" y="6238101"/>
            <a:ext cx="609600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"/>
              </a:spcBef>
            </a:pPr>
            <a:r>
              <a:rPr lang="en-US" dirty="0" smtClean="0">
                <a:solidFill>
                  <a:srgbClr val="FFFF00"/>
                </a:solidFill>
              </a:rPr>
              <a:t>21</a:t>
            </a:r>
            <a:r>
              <a:rPr lang="en-US" baseline="30000" dirty="0" smtClean="0">
                <a:solidFill>
                  <a:srgbClr val="FFFF00"/>
                </a:solidFill>
              </a:rPr>
              <a:t>st</a:t>
            </a:r>
            <a:r>
              <a:rPr lang="en-US" dirty="0" smtClean="0">
                <a:solidFill>
                  <a:srgbClr val="FFFF00"/>
                </a:solidFill>
              </a:rPr>
              <a:t> ERVO Annual Meeting June 11-13 </a:t>
            </a:r>
            <a:r>
              <a:rPr lang="en-US" dirty="0" smtClean="0">
                <a:solidFill>
                  <a:srgbClr val="FFFF00"/>
                </a:solidFill>
                <a:cs typeface="Franklin Gothic Medium Cond"/>
              </a:rPr>
              <a:t>, 2019 </a:t>
            </a:r>
            <a:r>
              <a:rPr lang="en-US" dirty="0" smtClean="0">
                <a:solidFill>
                  <a:srgbClr val="FFFF00"/>
                </a:solidFill>
              </a:rPr>
              <a:t>Hamburg, Germany</a:t>
            </a:r>
            <a:endParaRPr dirty="0">
              <a:solidFill>
                <a:srgbClr val="FFFF00"/>
              </a:solidFill>
              <a:cs typeface="Franklin Gothic Medium Cond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2200"/>
            <a:ext cx="884903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662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703414"/>
            <a:ext cx="9144000" cy="5849786"/>
            <a:chOff x="0" y="857251"/>
            <a:chExt cx="8136552" cy="513972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57251"/>
              <a:ext cx="8136552" cy="5139722"/>
            </a:xfrm>
            <a:prstGeom prst="rect">
              <a:avLst/>
            </a:prstGeom>
          </p:spPr>
        </p:pic>
        <p:cxnSp>
          <p:nvCxnSpPr>
            <p:cNvPr id="9" name="Straight Arrow Connector 8"/>
            <p:cNvCxnSpPr/>
            <p:nvPr/>
          </p:nvCxnSpPr>
          <p:spPr>
            <a:xfrm flipH="1" flipV="1">
              <a:off x="1083553" y="4229101"/>
              <a:ext cx="51442" cy="143135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182277" y="5690212"/>
              <a:ext cx="4348438" cy="26365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350" b="1" dirty="0"/>
                <a:t>A-Frame</a:t>
              </a:r>
              <a:r>
                <a:rPr lang="en-US" sz="1350" dirty="0"/>
                <a:t>: Telescopic, SWL 3t at 5m, 1t at 7m (4m width), tilt 40deg.</a:t>
              </a: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H="1" flipV="1">
              <a:off x="5298277" y="4082800"/>
              <a:ext cx="1034138" cy="1036208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6306603" y="5120485"/>
              <a:ext cx="871125" cy="26365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20’ Dry </a:t>
              </a:r>
              <a:r>
                <a:rPr lang="en-US" sz="1350" b="1" dirty="0"/>
                <a:t>Lab</a:t>
              </a: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>
              <a:off x="837788" y="1354887"/>
              <a:ext cx="239898" cy="148010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222282" y="1057706"/>
              <a:ext cx="4220577" cy="26365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350" b="1" dirty="0"/>
                <a:t>Crane</a:t>
              </a:r>
              <a:r>
                <a:rPr lang="en-US" sz="1350" dirty="0"/>
                <a:t>: </a:t>
              </a:r>
              <a:r>
                <a:rPr lang="en-US" sz="1350" dirty="0" err="1"/>
                <a:t>Palfinger</a:t>
              </a:r>
              <a:r>
                <a:rPr lang="en-US" sz="1350" dirty="0"/>
                <a:t> (PK 11001 M) 11 </a:t>
              </a:r>
              <a:r>
                <a:rPr lang="en-US" sz="1350" dirty="0" err="1"/>
                <a:t>ton⋅meter</a:t>
              </a:r>
              <a:r>
                <a:rPr lang="en-US" sz="1350" dirty="0"/>
                <a:t>, Boom Length 10.5m</a:t>
              </a: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>
              <a:off x="3498397" y="1894565"/>
              <a:ext cx="195598" cy="843789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2849028" y="1617566"/>
              <a:ext cx="1403854" cy="26365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20’ +1.5 m WET </a:t>
              </a:r>
              <a:r>
                <a:rPr lang="en-US" sz="1350" b="1" dirty="0"/>
                <a:t>Lab</a:t>
              </a: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 flipH="1" flipV="1">
              <a:off x="3385314" y="4148565"/>
              <a:ext cx="3920" cy="880635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3044031" y="5029200"/>
              <a:ext cx="823312" cy="26365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350" b="1" dirty="0" smtClean="0"/>
                <a:t>2 Winches</a:t>
              </a:r>
              <a:endParaRPr lang="en-US" sz="1350" b="1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122757" y="5685574"/>
              <a:ext cx="2674654" cy="26365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350" b="1" dirty="0"/>
                <a:t>Crane</a:t>
              </a:r>
              <a:r>
                <a:rPr lang="en-US" sz="1350" dirty="0"/>
                <a:t>: 4 </a:t>
              </a:r>
              <a:r>
                <a:rPr lang="en-US" sz="1350" dirty="0" err="1"/>
                <a:t>ton⋅meter</a:t>
              </a:r>
              <a:r>
                <a:rPr lang="en-US" sz="1350" dirty="0"/>
                <a:t>, Boom Length 12.5m</a:t>
              </a: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 flipH="1" flipV="1">
              <a:off x="4026546" y="4395355"/>
              <a:ext cx="1096211" cy="1265096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 21"/>
          <p:cNvSpPr/>
          <p:nvPr/>
        </p:nvSpPr>
        <p:spPr>
          <a:xfrm>
            <a:off x="2348854" y="208310"/>
            <a:ext cx="5228110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i="1" dirty="0" smtClean="0"/>
              <a:t>R/V Bat </a:t>
            </a:r>
            <a:r>
              <a:rPr lang="en-US" sz="2000" b="1" i="1" dirty="0" err="1" smtClean="0"/>
              <a:t>Galim</a:t>
            </a:r>
            <a:r>
              <a:rPr lang="en-US" sz="2000" b="1" i="1" dirty="0" smtClean="0"/>
              <a:t> </a:t>
            </a:r>
            <a:r>
              <a:rPr lang="en-US" sz="2000" b="1" dirty="0" smtClean="0"/>
              <a:t>Aft Deck </a:t>
            </a:r>
            <a:r>
              <a:rPr lang="en-US" dirty="0" smtClean="0"/>
              <a:t>(~ 14 m long X 10 m wide)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5189196" y="819993"/>
            <a:ext cx="1598199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 smtClean="0"/>
              <a:t>Can load 4 X 20’ containers</a:t>
            </a:r>
            <a:endParaRPr lang="en-US" sz="1400" dirty="0"/>
          </a:p>
        </p:txBody>
      </p:sp>
      <p:cxnSp>
        <p:nvCxnSpPr>
          <p:cNvPr id="29" name="Straight Arrow Connector 28"/>
          <p:cNvCxnSpPr/>
          <p:nvPr/>
        </p:nvCxnSpPr>
        <p:spPr>
          <a:xfrm flipH="1">
            <a:off x="6019800" y="1351113"/>
            <a:ext cx="8784" cy="76097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602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219200" y="142815"/>
            <a:ext cx="65532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R/V Bat Galim: Research Capabilities and other Tasks</a:t>
            </a:r>
            <a:endParaRPr lang="en-US" sz="20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131786" y="533400"/>
            <a:ext cx="901221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en-US" b="1" dirty="0" smtClean="0">
                <a:solidFill>
                  <a:schemeClr val="tx2"/>
                </a:solidFill>
              </a:rPr>
              <a:t>Map the sea floor and the water column  </a:t>
            </a:r>
            <a:r>
              <a:rPr lang="en-US" dirty="0" smtClean="0">
                <a:solidFill>
                  <a:schemeClr val="tx2"/>
                </a:solidFill>
              </a:rPr>
              <a:t>- Two </a:t>
            </a:r>
            <a:r>
              <a:rPr lang="en-US" dirty="0" err="1" smtClean="0">
                <a:solidFill>
                  <a:schemeClr val="tx2"/>
                </a:solidFill>
              </a:rPr>
              <a:t>multibeam</a:t>
            </a:r>
            <a:r>
              <a:rPr lang="en-US" dirty="0" smtClean="0">
                <a:solidFill>
                  <a:schemeClr val="tx2"/>
                </a:solidFill>
              </a:rPr>
              <a:t> systems WD 10 -  7,000 m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en-US" b="1" dirty="0" smtClean="0">
                <a:solidFill>
                  <a:schemeClr val="tx2"/>
                </a:solidFill>
              </a:rPr>
              <a:t>Map the sub-bottom in a very high resolution </a:t>
            </a:r>
            <a:r>
              <a:rPr lang="en-US" dirty="0" smtClean="0">
                <a:solidFill>
                  <a:schemeClr val="tx2"/>
                </a:solidFill>
              </a:rPr>
              <a:t>–CHIRP and Sparker (single &amp; multichannel)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en-US" b="1" dirty="0" smtClean="0">
                <a:solidFill>
                  <a:schemeClr val="tx2"/>
                </a:solidFill>
              </a:rPr>
              <a:t>Sample the sub-bottom </a:t>
            </a:r>
            <a:r>
              <a:rPr lang="en-US" dirty="0" smtClean="0">
                <a:solidFill>
                  <a:schemeClr val="tx2"/>
                </a:solidFill>
              </a:rPr>
              <a:t>– two systems: Box Core and Piston/Gravity Core (up to </a:t>
            </a:r>
            <a:r>
              <a:rPr lang="he-IL" dirty="0" smtClean="0">
                <a:solidFill>
                  <a:schemeClr val="tx2"/>
                </a:solidFill>
              </a:rPr>
              <a:t>9</a:t>
            </a:r>
            <a:r>
              <a:rPr lang="en-US" dirty="0" smtClean="0">
                <a:solidFill>
                  <a:schemeClr val="tx2"/>
                </a:solidFill>
              </a:rPr>
              <a:t> m long)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en-US" b="1" dirty="0" smtClean="0">
                <a:solidFill>
                  <a:schemeClr val="tx2"/>
                </a:solidFill>
              </a:rPr>
              <a:t>3-D continues current profiling </a:t>
            </a:r>
            <a:r>
              <a:rPr lang="en-US" dirty="0" smtClean="0">
                <a:solidFill>
                  <a:schemeClr val="tx2"/>
                </a:solidFill>
              </a:rPr>
              <a:t>– ADCP system up to 700 m below the vessel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en-US" b="1" dirty="0" smtClean="0">
                <a:solidFill>
                  <a:schemeClr val="tx2"/>
                </a:solidFill>
              </a:rPr>
              <a:t>Sample the water column </a:t>
            </a:r>
            <a:r>
              <a:rPr lang="en-US" dirty="0" smtClean="0">
                <a:solidFill>
                  <a:schemeClr val="tx2"/>
                </a:solidFill>
              </a:rPr>
              <a:t>– CTD and Rosetta 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en-US" b="1" dirty="0" smtClean="0">
                <a:solidFill>
                  <a:schemeClr val="tx2"/>
                </a:solidFill>
              </a:rPr>
              <a:t>Data and sample analysis</a:t>
            </a:r>
            <a:r>
              <a:rPr lang="en-US" dirty="0" smtClean="0">
                <a:solidFill>
                  <a:schemeClr val="tx2"/>
                </a:solidFill>
              </a:rPr>
              <a:t>– Hydrographic lab/Wet/Dry/I</a:t>
            </a:r>
            <a:r>
              <a:rPr lang="en-US" dirty="0" smtClean="0">
                <a:solidFill>
                  <a:schemeClr val="tx2"/>
                </a:solidFill>
                <a:ea typeface="Times New Roman"/>
                <a:cs typeface="Arial" panose="020B0604020202020204" pitchFamily="34" charset="0"/>
              </a:rPr>
              <a:t>sotope/Processing </a:t>
            </a:r>
            <a:r>
              <a:rPr lang="en-US" smtClean="0">
                <a:solidFill>
                  <a:schemeClr val="tx2"/>
                </a:solidFill>
                <a:ea typeface="Times New Roman"/>
                <a:cs typeface="Arial" panose="020B0604020202020204" pitchFamily="34" charset="0"/>
              </a:rPr>
              <a:t>capabilities/</a:t>
            </a:r>
            <a:r>
              <a:rPr lang="en-US" smtClean="0">
                <a:solidFill>
                  <a:schemeClr val="tx2"/>
                </a:solidFill>
              </a:rPr>
              <a:t>Geophysical lab</a:t>
            </a:r>
            <a:endParaRPr lang="en-US" dirty="0" smtClean="0">
              <a:solidFill>
                <a:schemeClr val="tx2"/>
              </a:solidFill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en-US" b="1" dirty="0" smtClean="0">
                <a:solidFill>
                  <a:schemeClr val="tx2"/>
                </a:solidFill>
              </a:rPr>
              <a:t>Operate &amp; deploy autonomous and guided equipment </a:t>
            </a:r>
            <a:r>
              <a:rPr lang="en-US" dirty="0" smtClean="0">
                <a:solidFill>
                  <a:schemeClr val="tx2"/>
                </a:solidFill>
              </a:rPr>
              <a:t>– AUV and ROV 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en-US" b="1" dirty="0" smtClean="0">
                <a:solidFill>
                  <a:schemeClr val="tx2"/>
                </a:solidFill>
              </a:rPr>
              <a:t>Oil spill response  </a:t>
            </a:r>
            <a:r>
              <a:rPr lang="en-US" dirty="0" smtClean="0">
                <a:solidFill>
                  <a:schemeClr val="tx2"/>
                </a:solidFill>
              </a:rPr>
              <a:t>- Spray oil dispersants &amp; clean with oil spill skimmer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en-US" b="1" dirty="0" smtClean="0">
                <a:solidFill>
                  <a:schemeClr val="tx2"/>
                </a:solidFill>
              </a:rPr>
              <a:t>Search and recovery of missing aircraft &amp; vessels</a:t>
            </a:r>
            <a:r>
              <a:rPr lang="en-US" dirty="0" smtClean="0">
                <a:solidFill>
                  <a:schemeClr val="tx2"/>
                </a:solidFill>
              </a:rPr>
              <a:t>-  </a:t>
            </a:r>
            <a:r>
              <a:rPr lang="en-US" dirty="0" err="1" smtClean="0">
                <a:solidFill>
                  <a:schemeClr val="tx2"/>
                </a:solidFill>
              </a:rPr>
              <a:t>Pinger</a:t>
            </a:r>
            <a:r>
              <a:rPr lang="en-US" dirty="0" smtClean="0">
                <a:solidFill>
                  <a:schemeClr val="tx2"/>
                </a:solidFill>
              </a:rPr>
              <a:t> locator, Side scan Sonar, ROV 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object 89"/>
          <p:cNvSpPr/>
          <p:nvPr/>
        </p:nvSpPr>
        <p:spPr>
          <a:xfrm>
            <a:off x="0" y="6031515"/>
            <a:ext cx="1066800" cy="82648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5619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05762" y="594836"/>
            <a:ext cx="2900229" cy="33855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600" b="1" dirty="0" smtClean="0"/>
              <a:t>High resolution (WD ~&lt; 300 m)</a:t>
            </a:r>
            <a:endParaRPr lang="en-US" sz="1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13" y="959629"/>
            <a:ext cx="2926026" cy="127103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07" y="2560810"/>
            <a:ext cx="4615543" cy="271756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66" y="449630"/>
            <a:ext cx="2971800" cy="478845"/>
          </a:xfrm>
          <a:prstGeom prst="rect">
            <a:avLst/>
          </a:prstGeom>
        </p:spPr>
      </p:pic>
      <p:sp>
        <p:nvSpPr>
          <p:cNvPr id="15" name="object 89"/>
          <p:cNvSpPr/>
          <p:nvPr/>
        </p:nvSpPr>
        <p:spPr>
          <a:xfrm>
            <a:off x="0" y="6031515"/>
            <a:ext cx="1066800" cy="82648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280" y="1878807"/>
            <a:ext cx="4016320" cy="49147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76200"/>
            <a:ext cx="2174073" cy="1533629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6328064" y="1295400"/>
            <a:ext cx="1593273" cy="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28600" y="4722052"/>
            <a:ext cx="1595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Resolution ~ 20 cm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3657" y="2228104"/>
            <a:ext cx="22997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07 deg. TX by 0.7 deg. RX</a:t>
            </a:r>
            <a:endParaRPr lang="en-US" sz="1400" dirty="0"/>
          </a:p>
        </p:txBody>
      </p:sp>
      <p:sp>
        <p:nvSpPr>
          <p:cNvPr id="3" name="Rectangle 2"/>
          <p:cNvSpPr/>
          <p:nvPr/>
        </p:nvSpPr>
        <p:spPr>
          <a:xfrm>
            <a:off x="117913" y="64634"/>
            <a:ext cx="4500976" cy="369332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Mapping </a:t>
            </a:r>
            <a:r>
              <a:rPr lang="en-US" b="1" dirty="0">
                <a:solidFill>
                  <a:schemeClr val="tx2"/>
                </a:solidFill>
              </a:rPr>
              <a:t>the sea floor and the water column 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533" y="5353515"/>
            <a:ext cx="2825217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443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30" y="92932"/>
            <a:ext cx="3543695" cy="4785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30" y="609600"/>
            <a:ext cx="2971800" cy="26972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398" y="3316070"/>
            <a:ext cx="2921000" cy="3505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506" y="3657600"/>
            <a:ext cx="3919725" cy="270583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47145" y="6530476"/>
            <a:ext cx="4060663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/>
              <a:t>Example </a:t>
            </a:r>
            <a:r>
              <a:rPr lang="en-US" sz="1400" dirty="0" smtClean="0"/>
              <a:t>of submarine deep channels (WD~ 1,700 m)</a:t>
            </a:r>
            <a:endParaRPr lang="en-US" sz="1400" dirty="0"/>
          </a:p>
        </p:txBody>
      </p:sp>
      <p:sp>
        <p:nvSpPr>
          <p:cNvPr id="10" name="Rectangle 9"/>
          <p:cNvSpPr/>
          <p:nvPr/>
        </p:nvSpPr>
        <p:spPr>
          <a:xfrm>
            <a:off x="4857856" y="156113"/>
            <a:ext cx="4103431" cy="33855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1600" b="1" dirty="0" smtClean="0"/>
              <a:t>Deep water sea floor mapping (up to 7,000 m)</a:t>
            </a:r>
            <a:endParaRPr lang="en-US" sz="16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163" y="762000"/>
            <a:ext cx="3834749" cy="2705099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>
            <a:off x="4953000" y="2013516"/>
            <a:ext cx="1303937" cy="3429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953000" y="3200400"/>
            <a:ext cx="1406997" cy="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6526000" y="3408461"/>
            <a:ext cx="8050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Gondola</a:t>
            </a:r>
            <a:endParaRPr lang="en-US" sz="1400" dirty="0"/>
          </a:p>
        </p:txBody>
      </p:sp>
      <p:sp>
        <p:nvSpPr>
          <p:cNvPr id="14" name="object 89"/>
          <p:cNvSpPr/>
          <p:nvPr/>
        </p:nvSpPr>
        <p:spPr>
          <a:xfrm>
            <a:off x="0" y="6031515"/>
            <a:ext cx="1066800" cy="82648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Rectangle 17"/>
          <p:cNvSpPr/>
          <p:nvPr/>
        </p:nvSpPr>
        <p:spPr>
          <a:xfrm>
            <a:off x="4102193" y="3046511"/>
            <a:ext cx="7456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Receive</a:t>
            </a:r>
            <a:endParaRPr lang="en-US" sz="1400" dirty="0"/>
          </a:p>
        </p:txBody>
      </p:sp>
      <p:sp>
        <p:nvSpPr>
          <p:cNvPr id="19" name="Rectangle 18"/>
          <p:cNvSpPr/>
          <p:nvPr/>
        </p:nvSpPr>
        <p:spPr>
          <a:xfrm>
            <a:off x="4040388" y="1826134"/>
            <a:ext cx="8174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Transmit</a:t>
            </a:r>
            <a:endParaRPr lang="en-U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3048000" y="2450066"/>
            <a:ext cx="18460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 deg. TX by 2 deg. RX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075014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16"/>
            <a:ext cx="9144000" cy="6467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14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26842" y="329293"/>
            <a:ext cx="381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Monitoring sediment transport and morphological changes on the shelf</a:t>
            </a:r>
            <a:endParaRPr lang="en-US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2" y="119059"/>
            <a:ext cx="581219" cy="1066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19200"/>
            <a:ext cx="4684442" cy="26024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029938"/>
            <a:ext cx="5528453" cy="26990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211" y="445532"/>
            <a:ext cx="3758323" cy="260246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724" y="3124200"/>
            <a:ext cx="2984810" cy="3600000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</p:pic>
      <p:sp>
        <p:nvSpPr>
          <p:cNvPr id="18" name="TextBox 17"/>
          <p:cNvSpPr txBox="1"/>
          <p:nvPr/>
        </p:nvSpPr>
        <p:spPr>
          <a:xfrm>
            <a:off x="5848330" y="3057526"/>
            <a:ext cx="13388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4. Subsurface changes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87125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09600"/>
            <a:ext cx="2989644" cy="36073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343400"/>
            <a:ext cx="2989644" cy="2060221"/>
          </a:xfrm>
          <a:prstGeom prst="rect">
            <a:avLst/>
          </a:prstGeom>
        </p:spPr>
      </p:pic>
      <p:sp>
        <p:nvSpPr>
          <p:cNvPr id="5" name="Down Arrow 4"/>
          <p:cNvSpPr/>
          <p:nvPr/>
        </p:nvSpPr>
        <p:spPr>
          <a:xfrm>
            <a:off x="1028700" y="2204640"/>
            <a:ext cx="2286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2895600"/>
            <a:ext cx="2582864" cy="364485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621693"/>
            <a:ext cx="3072462" cy="2167369"/>
          </a:xfrm>
          <a:prstGeom prst="rect">
            <a:avLst/>
          </a:prstGeom>
        </p:spPr>
      </p:pic>
      <p:cxnSp>
        <p:nvCxnSpPr>
          <p:cNvPr id="24" name="Straight Arrow Connector 23"/>
          <p:cNvCxnSpPr/>
          <p:nvPr/>
        </p:nvCxnSpPr>
        <p:spPr>
          <a:xfrm flipH="1" flipV="1">
            <a:off x="5562600" y="1828800"/>
            <a:ext cx="1371600" cy="762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7086600" y="1720334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9 X 3.5 kHz transducers</a:t>
            </a:r>
            <a:endParaRPr lang="en-US" dirty="0"/>
          </a:p>
        </p:txBody>
      </p:sp>
      <p:cxnSp>
        <p:nvCxnSpPr>
          <p:cNvPr id="26" name="Straight Arrow Connector 25"/>
          <p:cNvCxnSpPr/>
          <p:nvPr/>
        </p:nvCxnSpPr>
        <p:spPr>
          <a:xfrm flipH="1" flipV="1">
            <a:off x="4724400" y="1066800"/>
            <a:ext cx="1981200" cy="762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947140" y="958334"/>
            <a:ext cx="1823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12kHz transducer</a:t>
            </a:r>
            <a:endParaRPr lang="en-US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2948663"/>
            <a:ext cx="2660799" cy="3538728"/>
          </a:xfrm>
          <a:prstGeom prst="rect">
            <a:avLst/>
          </a:prstGeom>
        </p:spPr>
      </p:pic>
      <p:cxnSp>
        <p:nvCxnSpPr>
          <p:cNvPr id="31" name="Straight Arrow Connector 30"/>
          <p:cNvCxnSpPr/>
          <p:nvPr/>
        </p:nvCxnSpPr>
        <p:spPr>
          <a:xfrm>
            <a:off x="7086600" y="2366665"/>
            <a:ext cx="0" cy="1671935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bject 89"/>
          <p:cNvSpPr/>
          <p:nvPr/>
        </p:nvSpPr>
        <p:spPr>
          <a:xfrm>
            <a:off x="8077200" y="6015700"/>
            <a:ext cx="1066800" cy="82648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Rectangle 15"/>
          <p:cNvSpPr/>
          <p:nvPr/>
        </p:nvSpPr>
        <p:spPr>
          <a:xfrm>
            <a:off x="1882404" y="110172"/>
            <a:ext cx="5683992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Map the sub-bottom </a:t>
            </a:r>
            <a:r>
              <a:rPr lang="en-US" b="1" dirty="0" smtClean="0">
                <a:solidFill>
                  <a:schemeClr val="tx2"/>
                </a:solidFill>
              </a:rPr>
              <a:t>in </a:t>
            </a:r>
            <a:r>
              <a:rPr lang="en-US" b="1" dirty="0">
                <a:solidFill>
                  <a:schemeClr val="tx2"/>
                </a:solidFill>
              </a:rPr>
              <a:t>very high </a:t>
            </a:r>
            <a:r>
              <a:rPr lang="en-US" b="1" dirty="0" smtClean="0">
                <a:solidFill>
                  <a:schemeClr val="tx2"/>
                </a:solidFill>
              </a:rPr>
              <a:t>resolution – </a:t>
            </a:r>
            <a:r>
              <a:rPr lang="en-US" b="1" dirty="0" smtClean="0">
                <a:solidFill>
                  <a:schemeClr val="tx2"/>
                </a:solidFill>
                <a:ea typeface="Arial Unicode MS" pitchFamily="34" charset="-128"/>
                <a:cs typeface="Levenim MT" pitchFamily="2" charset="-79"/>
              </a:rPr>
              <a:t>CHIRP 3260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59" y="4318014"/>
            <a:ext cx="3214990" cy="208522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11498" y="6386663"/>
            <a:ext cx="2906501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Example of submarine deep channels</a:t>
            </a:r>
          </a:p>
          <a:p>
            <a:r>
              <a:rPr lang="en-US" sz="1400" dirty="0" smtClean="0"/>
              <a:t> (WD~ 1,440 m) in the EEZ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514342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65512" y="4171014"/>
            <a:ext cx="2514600" cy="2514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16219" y="54179"/>
            <a:ext cx="3505200" cy="369332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Sample the </a:t>
            </a:r>
            <a:r>
              <a:rPr lang="en-US" b="1" dirty="0" smtClean="0">
                <a:solidFill>
                  <a:schemeClr val="tx2"/>
                </a:solidFill>
              </a:rPr>
              <a:t>sub-bottom sediments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854452" y="172485"/>
            <a:ext cx="1936720" cy="33855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/>
              <a:t>9 m Piston </a:t>
            </a:r>
            <a:r>
              <a:rPr lang="en-US" sz="1600" dirty="0"/>
              <a:t>Core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834393" y="2743200"/>
            <a:ext cx="1430584" cy="33855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1600" dirty="0" smtClean="0"/>
              <a:t>6m </a:t>
            </a:r>
            <a:r>
              <a:rPr lang="en-US" sz="1600" dirty="0" err="1" smtClean="0"/>
              <a:t>Vibro</a:t>
            </a:r>
            <a:r>
              <a:rPr lang="en-US" sz="1600" dirty="0" smtClean="0"/>
              <a:t> </a:t>
            </a:r>
            <a:r>
              <a:rPr lang="en-US" sz="1600" dirty="0"/>
              <a:t>Core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71274" y="3487063"/>
            <a:ext cx="3234326" cy="32343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38" y="3487063"/>
            <a:ext cx="3234326" cy="3234326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3648308" y="601995"/>
            <a:ext cx="2651869" cy="2788630"/>
            <a:chOff x="3648308" y="601995"/>
            <a:chExt cx="2651869" cy="278863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8308" y="601995"/>
              <a:ext cx="2651869" cy="1491676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8308" y="1873421"/>
              <a:ext cx="2651869" cy="1517204"/>
            </a:xfrm>
            <a:prstGeom prst="rect">
              <a:avLst/>
            </a:prstGeom>
          </p:spPr>
        </p:pic>
      </p:grpSp>
      <p:sp>
        <p:nvSpPr>
          <p:cNvPr id="21" name="TextBox 20"/>
          <p:cNvSpPr txBox="1"/>
          <p:nvPr/>
        </p:nvSpPr>
        <p:spPr>
          <a:xfrm rot="16200000">
            <a:off x="2596964" y="1846672"/>
            <a:ext cx="17486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Woods Hole; USGS</a:t>
            </a:r>
            <a:endParaRPr lang="en-US" sz="1600" dirty="0"/>
          </a:p>
        </p:txBody>
      </p:sp>
      <p:sp>
        <p:nvSpPr>
          <p:cNvPr id="2" name="Rectangle 1"/>
          <p:cNvSpPr/>
          <p:nvPr/>
        </p:nvSpPr>
        <p:spPr>
          <a:xfrm>
            <a:off x="3648308" y="601995"/>
            <a:ext cx="2651869" cy="27886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677022" y="4112951"/>
            <a:ext cx="2438400" cy="2668849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own Arrow 21"/>
          <p:cNvSpPr/>
          <p:nvPr/>
        </p:nvSpPr>
        <p:spPr>
          <a:xfrm>
            <a:off x="1733887" y="4419600"/>
            <a:ext cx="304800" cy="533400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Down Arrow 22"/>
          <p:cNvSpPr/>
          <p:nvPr/>
        </p:nvSpPr>
        <p:spPr>
          <a:xfrm>
            <a:off x="4669442" y="3553346"/>
            <a:ext cx="304800" cy="533400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own Arrow 23"/>
          <p:cNvSpPr/>
          <p:nvPr/>
        </p:nvSpPr>
        <p:spPr>
          <a:xfrm>
            <a:off x="7734069" y="4223425"/>
            <a:ext cx="304800" cy="533400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931" y="613258"/>
            <a:ext cx="1498188" cy="1997584"/>
          </a:xfrm>
          <a:prstGeom prst="rect">
            <a:avLst/>
          </a:prstGeom>
        </p:spPr>
      </p:pic>
      <p:sp>
        <p:nvSpPr>
          <p:cNvPr id="19" name="object 89"/>
          <p:cNvSpPr/>
          <p:nvPr/>
        </p:nvSpPr>
        <p:spPr>
          <a:xfrm>
            <a:off x="29962" y="6031515"/>
            <a:ext cx="1066800" cy="82648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6591852" y="553903"/>
            <a:ext cx="2523570" cy="3332297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852" y="596709"/>
            <a:ext cx="2467118" cy="328949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60" y="607750"/>
            <a:ext cx="1420633" cy="2003092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479586" y="2743200"/>
            <a:ext cx="968214" cy="33855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1600" dirty="0" smtClean="0"/>
              <a:t>Box Core </a:t>
            </a:r>
            <a:endParaRPr lang="en-US" sz="1600" dirty="0"/>
          </a:p>
        </p:txBody>
      </p:sp>
      <p:sp>
        <p:nvSpPr>
          <p:cNvPr id="16" name="Down Arrow 15"/>
          <p:cNvSpPr/>
          <p:nvPr/>
        </p:nvSpPr>
        <p:spPr>
          <a:xfrm rot="2554196">
            <a:off x="7733929" y="2012854"/>
            <a:ext cx="304800" cy="533400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279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17817"/>
            <a:ext cx="6713267" cy="604095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43000" y="5105400"/>
            <a:ext cx="2717058" cy="152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bject 89"/>
          <p:cNvSpPr/>
          <p:nvPr/>
        </p:nvSpPr>
        <p:spPr>
          <a:xfrm>
            <a:off x="76200" y="6031515"/>
            <a:ext cx="1066800" cy="82648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4431730"/>
            <a:ext cx="4724400" cy="219554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594107" y="6553200"/>
            <a:ext cx="5484322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sz="1400" dirty="0" smtClean="0"/>
              <a:t>Current magnitude, Training cruise offshore </a:t>
            </a:r>
            <a:r>
              <a:rPr lang="en-US" sz="1400" dirty="0" err="1" smtClean="0"/>
              <a:t>Hadera</a:t>
            </a:r>
            <a:r>
              <a:rPr lang="en-US" sz="1400" dirty="0" smtClean="0"/>
              <a:t>, June 2016 (Tal Ozer)</a:t>
            </a:r>
            <a:endParaRPr lang="en-US" sz="1400" dirty="0"/>
          </a:p>
        </p:txBody>
      </p:sp>
      <p:pic>
        <p:nvPicPr>
          <p:cNvPr id="11" name="Picture 1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53068" cy="685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3048000"/>
            <a:ext cx="1884230" cy="1329169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>
            <a:off x="7543800" y="1676400"/>
            <a:ext cx="838200" cy="152400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 rot="3599331">
            <a:off x="7381905" y="2076459"/>
            <a:ext cx="1710725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sz="1400" dirty="0" smtClean="0"/>
              <a:t>ADCP in the Gondola</a:t>
            </a:r>
            <a:endParaRPr lang="en-US" sz="1400" dirty="0"/>
          </a:p>
        </p:txBody>
      </p:sp>
      <p:sp>
        <p:nvSpPr>
          <p:cNvPr id="3" name="Rectangle 2"/>
          <p:cNvSpPr/>
          <p:nvPr/>
        </p:nvSpPr>
        <p:spPr>
          <a:xfrm>
            <a:off x="5170225" y="76643"/>
            <a:ext cx="3157083" cy="369332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3-D continues current profiling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2612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1" cy="9365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95400" y="4104936"/>
            <a:ext cx="6242543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Controls &amp; operates the: navigation, </a:t>
            </a:r>
            <a:r>
              <a:rPr lang="en-US" sz="1600" dirty="0" err="1" smtClean="0"/>
              <a:t>multibeam</a:t>
            </a:r>
            <a:r>
              <a:rPr lang="en-US" sz="1600" dirty="0" smtClean="0"/>
              <a:t>, ADCP, Chirp, Camera etc.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4490081"/>
            <a:ext cx="3934280" cy="22917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881" y="4494299"/>
            <a:ext cx="3152319" cy="2287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838200"/>
            <a:ext cx="7199376" cy="3267456"/>
          </a:xfrm>
          <a:prstGeom prst="rect">
            <a:avLst/>
          </a:prstGeom>
        </p:spPr>
      </p:pic>
      <p:cxnSp>
        <p:nvCxnSpPr>
          <p:cNvPr id="9" name="Elbow Connector 8"/>
          <p:cNvCxnSpPr>
            <a:stCxn id="3" idx="1"/>
          </p:cNvCxnSpPr>
          <p:nvPr/>
        </p:nvCxnSpPr>
        <p:spPr>
          <a:xfrm rot="10800000">
            <a:off x="838200" y="500367"/>
            <a:ext cx="457200" cy="3773847"/>
          </a:xfrm>
          <a:prstGeom prst="bentConnector2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bject 89"/>
          <p:cNvSpPr/>
          <p:nvPr/>
        </p:nvSpPr>
        <p:spPr>
          <a:xfrm>
            <a:off x="0" y="6172200"/>
            <a:ext cx="914400" cy="6858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2743200" y="500366"/>
            <a:ext cx="5237844" cy="338554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sz="1600" b="1" dirty="0" smtClean="0"/>
              <a:t>Hydrographic </a:t>
            </a:r>
            <a:r>
              <a:rPr lang="en-US" sz="1600" b="1" dirty="0"/>
              <a:t>lab</a:t>
            </a:r>
            <a:r>
              <a:rPr lang="en-US" sz="1600" b="1" dirty="0" smtClean="0"/>
              <a:t>. </a:t>
            </a:r>
            <a:r>
              <a:rPr lang="en-US" sz="1600" b="1" dirty="0"/>
              <a:t>- Real time data </a:t>
            </a:r>
            <a:r>
              <a:rPr lang="en-US" sz="1600" b="1" dirty="0" smtClean="0"/>
              <a:t>acquisition &amp; processing </a:t>
            </a:r>
            <a:endParaRPr lang="en-US" sz="1600" dirty="0"/>
          </a:p>
        </p:txBody>
      </p:sp>
      <p:sp>
        <p:nvSpPr>
          <p:cNvPr id="2" name="Rectangle 1"/>
          <p:cNvSpPr/>
          <p:nvPr/>
        </p:nvSpPr>
        <p:spPr>
          <a:xfrm>
            <a:off x="3276592" y="88175"/>
            <a:ext cx="2594556" cy="369332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Data and sample analysis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7172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52400"/>
            <a:ext cx="91001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en-US" sz="2400" b="1" dirty="0">
                <a:solidFill>
                  <a:schemeClr val="tx2"/>
                </a:solidFill>
                <a:latin typeface="+mj-lt"/>
                <a:cs typeface="Times New Roman" pitchFamily="18" charset="0"/>
              </a:rPr>
              <a:t>Israel Oceanographic &amp; </a:t>
            </a:r>
            <a:r>
              <a:rPr lang="en-US" sz="2400" b="1" dirty="0" err="1">
                <a:solidFill>
                  <a:schemeClr val="tx2"/>
                </a:solidFill>
                <a:latin typeface="+mj-lt"/>
                <a:cs typeface="Times New Roman" pitchFamily="18" charset="0"/>
              </a:rPr>
              <a:t>Limnological</a:t>
            </a:r>
            <a:r>
              <a:rPr lang="en-US" sz="2400" b="1" dirty="0">
                <a:solidFill>
                  <a:schemeClr val="tx2"/>
                </a:solidFill>
                <a:latin typeface="+mj-lt"/>
                <a:cs typeface="Times New Roman" pitchFamily="18" charset="0"/>
              </a:rPr>
              <a:t> Research </a:t>
            </a:r>
            <a:r>
              <a:rPr lang="en-US" sz="2400" b="1" dirty="0" smtClean="0">
                <a:solidFill>
                  <a:schemeClr val="tx2"/>
                </a:solidFill>
                <a:latin typeface="+mj-lt"/>
                <a:cs typeface="Times New Roman" pitchFamily="18" charset="0"/>
              </a:rPr>
              <a:t>(</a:t>
            </a:r>
            <a:r>
              <a:rPr lang="en-US" sz="2400" b="1" i="1" dirty="0" smtClean="0">
                <a:solidFill>
                  <a:schemeClr val="tx2"/>
                </a:solidFill>
                <a:latin typeface="+mj-lt"/>
                <a:cs typeface="Times New Roman" pitchFamily="18" charset="0"/>
              </a:rPr>
              <a:t>Since 1967)</a:t>
            </a:r>
          </a:p>
        </p:txBody>
      </p:sp>
      <p:sp>
        <p:nvSpPr>
          <p:cNvPr id="5" name="Rectangle 4"/>
          <p:cNvSpPr/>
          <p:nvPr/>
        </p:nvSpPr>
        <p:spPr>
          <a:xfrm>
            <a:off x="6445195" y="6478369"/>
            <a:ext cx="25508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rgbClr val="2D2D8A">
                    <a:lumMod val="50000"/>
                  </a:srgbClr>
                </a:solidFill>
                <a:cs typeface="Times New Roman" pitchFamily="18" charset="0"/>
              </a:rPr>
              <a:t>http://www.ocean.org.il</a:t>
            </a:r>
          </a:p>
        </p:txBody>
      </p: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89634" y="3849427"/>
            <a:ext cx="9010485" cy="2529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rtl="0" eaLnBrk="0" hangingPunct="0">
              <a:spcBef>
                <a:spcPct val="30000"/>
              </a:spcBef>
            </a:pPr>
            <a:r>
              <a:rPr lang="en-US" b="1" dirty="0" smtClean="0">
                <a:cs typeface="Arial"/>
              </a:rPr>
              <a:t>Annual budget</a:t>
            </a:r>
            <a:r>
              <a:rPr lang="en-US" dirty="0" smtClean="0">
                <a:cs typeface="Arial"/>
              </a:rPr>
              <a:t>: ~ $ 16 million</a:t>
            </a:r>
          </a:p>
          <a:p>
            <a:pPr marL="538163" indent="-538163" eaLnBrk="0" hangingPunct="0">
              <a:spcBef>
                <a:spcPct val="30000"/>
              </a:spcBef>
            </a:pPr>
            <a:r>
              <a:rPr lang="en-US" b="1" dirty="0" smtClean="0">
                <a:cs typeface="Arial"/>
              </a:rPr>
              <a:t>Staff:</a:t>
            </a:r>
            <a:r>
              <a:rPr lang="en-US" dirty="0" smtClean="0">
                <a:cs typeface="Arial"/>
              </a:rPr>
              <a:t> ~ 160 scientists (50 PhDs), engineers, technicians and support  staff </a:t>
            </a:r>
          </a:p>
          <a:p>
            <a:pPr marL="538163" indent="-538163" eaLnBrk="0" hangingPunct="0">
              <a:spcBef>
                <a:spcPct val="30000"/>
              </a:spcBef>
            </a:pPr>
            <a:r>
              <a:rPr lang="en-US" dirty="0" smtClean="0">
                <a:cs typeface="Arial"/>
              </a:rPr>
              <a:t>~ 70 MSc. &amp; PhD. </a:t>
            </a:r>
            <a:r>
              <a:rPr lang="en-US" dirty="0">
                <a:cs typeface="Arial"/>
              </a:rPr>
              <a:t>students</a:t>
            </a:r>
            <a:endParaRPr lang="en-US" dirty="0" smtClean="0">
              <a:cs typeface="Arial"/>
            </a:endParaRPr>
          </a:p>
          <a:p>
            <a:pPr eaLnBrk="0" hangingPunct="0">
              <a:spcBef>
                <a:spcPct val="30000"/>
              </a:spcBef>
            </a:pPr>
            <a:r>
              <a:rPr lang="en-US" dirty="0" smtClean="0">
                <a:cs typeface="Times New Roman" pitchFamily="18" charset="0"/>
              </a:rPr>
              <a:t>~ 75 </a:t>
            </a:r>
            <a:r>
              <a:rPr lang="en-US" dirty="0">
                <a:cs typeface="Times New Roman" pitchFamily="18" charset="0"/>
              </a:rPr>
              <a:t>publications in scientific peer-reviewed journals and </a:t>
            </a:r>
            <a:r>
              <a:rPr lang="en-US" dirty="0" smtClean="0">
                <a:cs typeface="Times New Roman" pitchFamily="18" charset="0"/>
              </a:rPr>
              <a:t>150 </a:t>
            </a:r>
            <a:r>
              <a:rPr lang="en-US" dirty="0">
                <a:cs typeface="Times New Roman" pitchFamily="18" charset="0"/>
              </a:rPr>
              <a:t>Reports</a:t>
            </a:r>
          </a:p>
          <a:p>
            <a:pPr eaLnBrk="0" hangingPunct="0">
              <a:spcBef>
                <a:spcPct val="30000"/>
              </a:spcBef>
            </a:pPr>
            <a:r>
              <a:rPr lang="en-US" dirty="0" smtClean="0">
                <a:cs typeface="Times New Roman" pitchFamily="18" charset="0"/>
              </a:rPr>
              <a:t>~</a:t>
            </a:r>
            <a:r>
              <a:rPr lang="en-US" dirty="0">
                <a:cs typeface="Times New Roman" pitchFamily="18" charset="0"/>
              </a:rPr>
              <a:t>150 </a:t>
            </a:r>
            <a:r>
              <a:rPr lang="en-US" dirty="0" smtClean="0">
                <a:cs typeface="Times New Roman" pitchFamily="18" charset="0"/>
              </a:rPr>
              <a:t>research projects (40 </a:t>
            </a:r>
            <a:r>
              <a:rPr lang="en-US" dirty="0">
                <a:cs typeface="Times New Roman" pitchFamily="18" charset="0"/>
              </a:rPr>
              <a:t>International and 25 National </a:t>
            </a:r>
            <a:r>
              <a:rPr lang="en-US" dirty="0" smtClean="0">
                <a:cs typeface="Times New Roman" pitchFamily="18" charset="0"/>
              </a:rPr>
              <a:t>Funds)</a:t>
            </a:r>
            <a:endParaRPr lang="en-US" dirty="0">
              <a:cs typeface="Times New Roman" pitchFamily="18" charset="0"/>
            </a:endParaRPr>
          </a:p>
          <a:p>
            <a:pPr eaLnBrk="0" hangingPunct="0">
              <a:spcBef>
                <a:spcPct val="30000"/>
              </a:spcBef>
            </a:pPr>
            <a:r>
              <a:rPr lang="en-US" dirty="0">
                <a:cs typeface="Times New Roman" pitchFamily="18" charset="0"/>
              </a:rPr>
              <a:t> </a:t>
            </a:r>
            <a:r>
              <a:rPr lang="en-US" dirty="0" smtClean="0">
                <a:cs typeface="Times New Roman" pitchFamily="18" charset="0"/>
              </a:rPr>
              <a:t>&gt; 6500 </a:t>
            </a:r>
            <a:r>
              <a:rPr lang="en-US" dirty="0">
                <a:cs typeface="Times New Roman" pitchFamily="18" charset="0"/>
              </a:rPr>
              <a:t>high school students (lectures, field and laboratory experiments)</a:t>
            </a:r>
          </a:p>
          <a:p>
            <a:pPr algn="l" rtl="0" eaLnBrk="0" hangingPunct="0">
              <a:spcBef>
                <a:spcPct val="30000"/>
              </a:spcBef>
            </a:pPr>
            <a:endParaRPr lang="en-US" dirty="0" smtClean="0">
              <a:cs typeface="Arial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-9190" y="877640"/>
            <a:ext cx="9291647" cy="2911339"/>
            <a:chOff x="-9190" y="877640"/>
            <a:chExt cx="9291647" cy="2911339"/>
          </a:xfrm>
        </p:grpSpPr>
        <p:sp>
          <p:nvSpPr>
            <p:cNvPr id="20" name="Text Box 210"/>
            <p:cNvSpPr txBox="1">
              <a:spLocks noChangeArrowheads="1"/>
            </p:cNvSpPr>
            <p:nvPr/>
          </p:nvSpPr>
          <p:spPr bwMode="auto">
            <a:xfrm>
              <a:off x="6507766" y="3313208"/>
              <a:ext cx="2774691" cy="475771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square">
              <a:spAutoFit/>
            </a:bodyPr>
            <a:lstStyle>
              <a:defPPr>
                <a:defRPr lang="he-IL"/>
              </a:defPPr>
              <a:lvl1pPr algn="ctr">
                <a:lnSpc>
                  <a:spcPct val="65000"/>
                </a:lnSpc>
                <a:spcBef>
                  <a:spcPct val="20000"/>
                </a:spcBef>
                <a:defRPr b="1">
                  <a:solidFill>
                    <a:srgbClr val="2D2D8A">
                      <a:lumMod val="50000"/>
                    </a:srgbClr>
                  </a:solidFill>
                  <a:latin typeface="Comic Sans MS" panose="030F0702030302020204" pitchFamily="66" charset="0"/>
                  <a:cs typeface="Times New Roman" pitchFamily="18" charset="0"/>
                </a:defRPr>
              </a:lvl1pPr>
            </a:lstStyle>
            <a:p>
              <a:r>
                <a:rPr lang="en-US" sz="1600" dirty="0" smtClean="0">
                  <a:latin typeface="+mj-lt"/>
                </a:rPr>
                <a:t>National Center of </a:t>
              </a:r>
            </a:p>
            <a:p>
              <a:r>
                <a:rPr lang="en-US" sz="1600" dirty="0" err="1" smtClean="0">
                  <a:latin typeface="+mj-lt"/>
                </a:rPr>
                <a:t>Mariculture</a:t>
              </a:r>
              <a:r>
                <a:rPr lang="en-US" sz="1600" dirty="0" smtClean="0">
                  <a:latin typeface="+mj-lt"/>
                </a:rPr>
                <a:t> - NCM</a:t>
              </a:r>
              <a:endParaRPr lang="en-US" sz="1600" dirty="0">
                <a:latin typeface="+mj-lt"/>
              </a:endParaRP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89634" y="877640"/>
              <a:ext cx="9045176" cy="2886808"/>
              <a:chOff x="98824" y="1219200"/>
              <a:chExt cx="9045176" cy="2886808"/>
            </a:xfrm>
          </p:grpSpPr>
          <p:sp>
            <p:nvSpPr>
              <p:cNvPr id="10" name="Text Box 210"/>
              <p:cNvSpPr txBox="1">
                <a:spLocks noChangeArrowheads="1"/>
              </p:cNvSpPr>
              <p:nvPr/>
            </p:nvSpPr>
            <p:spPr bwMode="auto">
              <a:xfrm>
                <a:off x="3662501" y="3688538"/>
                <a:ext cx="2746173" cy="412421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 wrap="square">
                <a:spAutoFit/>
              </a:bodyPr>
              <a:lstStyle>
                <a:defPPr>
                  <a:defRPr lang="he-IL"/>
                </a:defPPr>
                <a:lvl1pPr algn="ctr">
                  <a:lnSpc>
                    <a:spcPct val="65000"/>
                  </a:lnSpc>
                  <a:spcBef>
                    <a:spcPct val="20000"/>
                  </a:spcBef>
                  <a:defRPr b="1">
                    <a:solidFill>
                      <a:srgbClr val="2D2D8A">
                        <a:lumMod val="50000"/>
                      </a:srgbClr>
                    </a:solidFill>
                    <a:latin typeface="Comic Sans MS" panose="030F0702030302020204" pitchFamily="66" charset="0"/>
                    <a:cs typeface="Times New Roman" pitchFamily="18" charset="0"/>
                  </a:defRPr>
                </a:lvl1pPr>
              </a:lstStyle>
              <a:p>
                <a:r>
                  <a:rPr lang="en-US" sz="1600" dirty="0" err="1">
                    <a:latin typeface="+mj-lt"/>
                  </a:rPr>
                  <a:t>Kinneret</a:t>
                </a:r>
                <a:r>
                  <a:rPr lang="en-US" sz="1600" dirty="0">
                    <a:latin typeface="+mj-lt"/>
                  </a:rPr>
                  <a:t> </a:t>
                </a:r>
                <a:r>
                  <a:rPr lang="en-US" sz="1600" dirty="0" err="1">
                    <a:latin typeface="+mj-lt"/>
                  </a:rPr>
                  <a:t>Limnological</a:t>
                </a:r>
                <a:r>
                  <a:rPr lang="en-US" sz="1600" dirty="0">
                    <a:latin typeface="+mj-lt"/>
                  </a:rPr>
                  <a:t> </a:t>
                </a:r>
                <a:r>
                  <a:rPr lang="en-US" sz="1600" dirty="0" smtClean="0">
                    <a:latin typeface="+mj-lt"/>
                  </a:rPr>
                  <a:t>Laboratory - KLL</a:t>
                </a:r>
                <a:endParaRPr lang="en-US" sz="1600" dirty="0">
                  <a:latin typeface="+mj-lt"/>
                </a:endParaRPr>
              </a:p>
            </p:txBody>
          </p:sp>
          <p:sp>
            <p:nvSpPr>
              <p:cNvPr id="12" name="Text Box 10"/>
              <p:cNvSpPr txBox="1">
                <a:spLocks noChangeArrowheads="1"/>
              </p:cNvSpPr>
              <p:nvPr/>
            </p:nvSpPr>
            <p:spPr bwMode="auto">
              <a:xfrm>
                <a:off x="409310" y="3693587"/>
                <a:ext cx="2854455" cy="412421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65000"/>
                  </a:lnSpc>
                  <a:spcBef>
                    <a:spcPct val="20000"/>
                  </a:spcBef>
                </a:pPr>
                <a:r>
                  <a:rPr lang="en-US" sz="1600" b="1" dirty="0">
                    <a:solidFill>
                      <a:srgbClr val="2D2D8A">
                        <a:lumMod val="50000"/>
                      </a:srgbClr>
                    </a:solidFill>
                    <a:latin typeface="+mj-lt"/>
                    <a:cs typeface="Times New Roman" pitchFamily="18" charset="0"/>
                  </a:rPr>
                  <a:t>National Institute of </a:t>
                </a:r>
                <a:r>
                  <a:rPr lang="en-US" sz="1600" b="1" dirty="0" smtClean="0">
                    <a:solidFill>
                      <a:srgbClr val="2D2D8A">
                        <a:lumMod val="50000"/>
                      </a:srgbClr>
                    </a:solidFill>
                    <a:latin typeface="+mj-lt"/>
                    <a:cs typeface="Times New Roman" pitchFamily="18" charset="0"/>
                  </a:rPr>
                  <a:t>Oceanography - NIO</a:t>
                </a:r>
                <a:endParaRPr lang="he-IL" sz="1600" b="1" dirty="0">
                  <a:solidFill>
                    <a:srgbClr val="2D2D8A">
                      <a:lumMod val="50000"/>
                    </a:srgbClr>
                  </a:solidFill>
                  <a:latin typeface="+mj-lt"/>
                  <a:cs typeface="Times New Roman" pitchFamily="18" charset="0"/>
                </a:endParaRPr>
              </a:p>
            </p:txBody>
          </p:sp>
          <p:grpSp>
            <p:nvGrpSpPr>
              <p:cNvPr id="14" name="Group 2"/>
              <p:cNvGrpSpPr>
                <a:grpSpLocks/>
              </p:cNvGrpSpPr>
              <p:nvPr/>
            </p:nvGrpSpPr>
            <p:grpSpPr bwMode="auto">
              <a:xfrm>
                <a:off x="6445195" y="1219200"/>
                <a:ext cx="2622605" cy="2388182"/>
                <a:chOff x="0" y="2052"/>
                <a:chExt cx="3024" cy="2268"/>
              </a:xfrm>
            </p:grpSpPr>
            <p:pic>
              <p:nvPicPr>
                <p:cNvPr id="15" name="Picture 3" descr="r_n_arava05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lum bright="10000" contrast="2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2052"/>
                  <a:ext cx="3024" cy="22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6" name="Line 4"/>
                <p:cNvSpPr>
                  <a:spLocks noChangeShapeType="1"/>
                </p:cNvSpPr>
                <p:nvPr/>
              </p:nvSpPr>
              <p:spPr bwMode="auto">
                <a:xfrm flipH="1">
                  <a:off x="0" y="3264"/>
                  <a:ext cx="864" cy="240"/>
                </a:xfrm>
                <a:prstGeom prst="line">
                  <a:avLst/>
                </a:prstGeom>
                <a:noFill/>
                <a:ln w="28575">
                  <a:solidFill>
                    <a:srgbClr val="00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l" rtl="0"/>
                  <a:endParaRPr lang="en-US" sz="1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" name="Line 5"/>
                <p:cNvSpPr>
                  <a:spLocks noChangeShapeType="1"/>
                </p:cNvSpPr>
                <p:nvPr/>
              </p:nvSpPr>
              <p:spPr bwMode="auto">
                <a:xfrm>
                  <a:off x="864" y="3264"/>
                  <a:ext cx="576" cy="192"/>
                </a:xfrm>
                <a:prstGeom prst="line">
                  <a:avLst/>
                </a:prstGeom>
                <a:noFill/>
                <a:ln w="28575">
                  <a:solidFill>
                    <a:srgbClr val="00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l" rtl="0"/>
                  <a:endParaRPr lang="en-US" sz="1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" name="Line 6"/>
                <p:cNvSpPr>
                  <a:spLocks noChangeShapeType="1"/>
                </p:cNvSpPr>
                <p:nvPr/>
              </p:nvSpPr>
              <p:spPr bwMode="auto">
                <a:xfrm flipH="1">
                  <a:off x="432" y="3456"/>
                  <a:ext cx="1008" cy="336"/>
                </a:xfrm>
                <a:prstGeom prst="line">
                  <a:avLst/>
                </a:prstGeom>
                <a:noFill/>
                <a:ln w="28575">
                  <a:solidFill>
                    <a:srgbClr val="00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l" rtl="0"/>
                  <a:endParaRPr lang="en-US" sz="1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9" name="Line 7"/>
                <p:cNvSpPr>
                  <a:spLocks noChangeShapeType="1"/>
                </p:cNvSpPr>
                <p:nvPr/>
              </p:nvSpPr>
              <p:spPr bwMode="auto">
                <a:xfrm flipH="1" flipV="1">
                  <a:off x="0" y="3600"/>
                  <a:ext cx="432" cy="192"/>
                </a:xfrm>
                <a:prstGeom prst="line">
                  <a:avLst/>
                </a:prstGeom>
                <a:noFill/>
                <a:ln w="28575">
                  <a:solidFill>
                    <a:srgbClr val="00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l" rtl="0"/>
                  <a:endParaRPr lang="en-US" sz="1600">
                    <a:solidFill>
                      <a:srgbClr val="000000"/>
                    </a:solidFill>
                  </a:endParaRPr>
                </a:p>
              </p:txBody>
            </p:sp>
          </p:grpSp>
          <p:pic>
            <p:nvPicPr>
              <p:cNvPr id="8" name="Picture 209" descr="DSCF0530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63765" y="1221582"/>
                <a:ext cx="3181430" cy="2385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8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824" y="1219200"/>
                <a:ext cx="3508362" cy="23881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1" name="Text Box 10"/>
              <p:cNvSpPr txBox="1">
                <a:spLocks noChangeArrowheads="1"/>
              </p:cNvSpPr>
              <p:nvPr/>
            </p:nvSpPr>
            <p:spPr bwMode="auto">
              <a:xfrm>
                <a:off x="421745" y="1259872"/>
                <a:ext cx="2854455" cy="252377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65000"/>
                  </a:lnSpc>
                  <a:spcBef>
                    <a:spcPct val="20000"/>
                  </a:spcBef>
                </a:pPr>
                <a:r>
                  <a:rPr lang="en-US" sz="1600" b="1" dirty="0" smtClean="0">
                    <a:solidFill>
                      <a:srgbClr val="2D2D8A">
                        <a:lumMod val="50000"/>
                      </a:srgbClr>
                    </a:solidFill>
                    <a:latin typeface="+mj-lt"/>
                    <a:cs typeface="Times New Roman" pitchFamily="18" charset="0"/>
                  </a:rPr>
                  <a:t>Mediterranean Sea</a:t>
                </a:r>
                <a:endParaRPr lang="he-IL" sz="1600" b="1" dirty="0">
                  <a:solidFill>
                    <a:srgbClr val="2D2D8A">
                      <a:lumMod val="50000"/>
                    </a:srgbClr>
                  </a:solidFill>
                  <a:latin typeface="+mj-lt"/>
                  <a:cs typeface="Times New Roman" pitchFamily="18" charset="0"/>
                </a:endParaRPr>
              </a:p>
            </p:txBody>
          </p:sp>
          <p:sp>
            <p:nvSpPr>
              <p:cNvPr id="22" name="Text Box 10"/>
              <p:cNvSpPr txBox="1">
                <a:spLocks noChangeArrowheads="1"/>
              </p:cNvSpPr>
              <p:nvPr/>
            </p:nvSpPr>
            <p:spPr bwMode="auto">
              <a:xfrm>
                <a:off x="3662501" y="1259872"/>
                <a:ext cx="2854455" cy="265201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65000"/>
                  </a:lnSpc>
                  <a:spcBef>
                    <a:spcPct val="20000"/>
                  </a:spcBef>
                </a:pPr>
                <a:r>
                  <a:rPr lang="en-US" sz="1600" b="1" dirty="0" smtClean="0">
                    <a:solidFill>
                      <a:srgbClr val="2D2D8A">
                        <a:lumMod val="50000"/>
                      </a:srgbClr>
                    </a:solidFill>
                    <a:latin typeface="+mj-lt"/>
                    <a:cs typeface="Times New Roman" pitchFamily="18" charset="0"/>
                  </a:rPr>
                  <a:t>Sea of Galilee</a:t>
                </a:r>
                <a:endParaRPr lang="he-IL" sz="1600" b="1" dirty="0">
                  <a:solidFill>
                    <a:srgbClr val="2D2D8A">
                      <a:lumMod val="50000"/>
                    </a:srgbClr>
                  </a:solidFill>
                  <a:latin typeface="+mj-lt"/>
                  <a:cs typeface="Times New Roman" pitchFamily="18" charset="0"/>
                </a:endParaRPr>
              </a:p>
            </p:txBody>
          </p:sp>
          <p:sp>
            <p:nvSpPr>
              <p:cNvPr id="23" name="Text Box 10"/>
              <p:cNvSpPr txBox="1">
                <a:spLocks noChangeArrowheads="1"/>
              </p:cNvSpPr>
              <p:nvPr/>
            </p:nvSpPr>
            <p:spPr bwMode="auto">
              <a:xfrm>
                <a:off x="6289545" y="1274481"/>
                <a:ext cx="2854455" cy="252377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65000"/>
                  </a:lnSpc>
                  <a:spcBef>
                    <a:spcPct val="20000"/>
                  </a:spcBef>
                </a:pPr>
                <a:r>
                  <a:rPr lang="en-US" sz="1600" b="1" dirty="0" smtClean="0">
                    <a:solidFill>
                      <a:srgbClr val="2D2D8A">
                        <a:lumMod val="50000"/>
                      </a:srgbClr>
                    </a:solidFill>
                    <a:latin typeface="+mj-lt"/>
                    <a:cs typeface="Times New Roman" pitchFamily="18" charset="0"/>
                  </a:rPr>
                  <a:t>Red Sea</a:t>
                </a:r>
                <a:endParaRPr lang="he-IL" sz="1600" b="1" dirty="0">
                  <a:solidFill>
                    <a:srgbClr val="2D2D8A">
                      <a:lumMod val="50000"/>
                    </a:srgbClr>
                  </a:solidFill>
                  <a:latin typeface="+mj-lt"/>
                  <a:cs typeface="Times New Roman" pitchFamily="18" charset="0"/>
                </a:endParaRPr>
              </a:p>
            </p:txBody>
          </p:sp>
        </p:grpSp>
        <p:cxnSp>
          <p:nvCxnSpPr>
            <p:cNvPr id="25" name="Straight Connector 24"/>
            <p:cNvCxnSpPr/>
            <p:nvPr/>
          </p:nvCxnSpPr>
          <p:spPr>
            <a:xfrm>
              <a:off x="-9190" y="3773240"/>
              <a:ext cx="9144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7185321" y="3889491"/>
            <a:ext cx="1800225" cy="2478104"/>
            <a:chOff x="7185321" y="3889491"/>
            <a:chExt cx="1800225" cy="247810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5321" y="3889491"/>
              <a:ext cx="1800225" cy="2400300"/>
            </a:xfrm>
            <a:prstGeom prst="rect">
              <a:avLst/>
            </a:prstGeom>
          </p:spPr>
        </p:pic>
        <p:sp>
          <p:nvSpPr>
            <p:cNvPr id="7" name="Flowchart: Connector 6"/>
            <p:cNvSpPr>
              <a:spLocks noChangeAspect="1"/>
            </p:cNvSpPr>
            <p:nvPr/>
          </p:nvSpPr>
          <p:spPr>
            <a:xfrm>
              <a:off x="8358494" y="4680596"/>
              <a:ext cx="36000" cy="36000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lowchart: Connector 26"/>
            <p:cNvSpPr>
              <a:spLocks noChangeAspect="1"/>
            </p:cNvSpPr>
            <p:nvPr/>
          </p:nvSpPr>
          <p:spPr>
            <a:xfrm>
              <a:off x="8260096" y="4682507"/>
              <a:ext cx="36000" cy="36000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lowchart: Connector 27"/>
            <p:cNvSpPr>
              <a:spLocks noChangeAspect="1"/>
            </p:cNvSpPr>
            <p:nvPr/>
          </p:nvSpPr>
          <p:spPr>
            <a:xfrm>
              <a:off x="8258176" y="5394106"/>
              <a:ext cx="36000" cy="36000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 rot="19108757">
              <a:off x="7518496" y="4481179"/>
              <a:ext cx="79380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chemeClr val="bg1"/>
                  </a:solidFill>
                </a:rPr>
                <a:t>E. Med. Sea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 rot="3579145">
              <a:off x="7995055" y="5945364"/>
              <a:ext cx="59824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chemeClr val="bg1"/>
                  </a:solidFill>
                </a:rPr>
                <a:t>Red Sea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2200"/>
            <a:ext cx="884903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573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3826" y="2850921"/>
            <a:ext cx="1823961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Wet Lab. ~ 18 </a:t>
            </a:r>
            <a:r>
              <a:rPr lang="en-US" sz="1600" dirty="0" err="1" smtClean="0"/>
              <a:t>sq.m</a:t>
            </a:r>
            <a:r>
              <a:rPr lang="en-US" sz="1600" dirty="0" smtClean="0"/>
              <a:t>.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2319315" y="2850921"/>
            <a:ext cx="1771062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Dry Lab. ~ 15 </a:t>
            </a:r>
            <a:r>
              <a:rPr lang="en-US" sz="1600" dirty="0" err="1" smtClean="0"/>
              <a:t>sq.m</a:t>
            </a:r>
            <a:r>
              <a:rPr lang="en-US" sz="1600" dirty="0" smtClean="0"/>
              <a:t>.</a:t>
            </a:r>
            <a:endParaRPr lang="en-US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1393166" y="6553200"/>
            <a:ext cx="29286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Isotope Lab. ~ 2.5 </a:t>
            </a:r>
            <a:r>
              <a:rPr lang="en-US" sz="1600" dirty="0" err="1" smtClean="0"/>
              <a:t>sq.m</a:t>
            </a:r>
            <a:r>
              <a:rPr lang="en-US" sz="1600" dirty="0" smtClean="0"/>
              <a:t>.</a:t>
            </a:r>
            <a:endParaRPr lang="en-US" sz="1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429000"/>
            <a:ext cx="4072128" cy="313912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1081232"/>
            <a:ext cx="4128583" cy="1585767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>
            <a:off x="1730728" y="3189475"/>
            <a:ext cx="174272" cy="153492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1676400" y="1981200"/>
            <a:ext cx="1295400" cy="90184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2590800" y="3224428"/>
            <a:ext cx="533400" cy="165237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3" idx="0"/>
          </p:cNvCxnSpPr>
          <p:nvPr/>
        </p:nvCxnSpPr>
        <p:spPr>
          <a:xfrm flipV="1">
            <a:off x="3204846" y="1752601"/>
            <a:ext cx="177428" cy="109832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510" y="1072511"/>
            <a:ext cx="4170490" cy="312551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265" y="4343400"/>
            <a:ext cx="3602736" cy="2359152"/>
          </a:xfrm>
          <a:prstGeom prst="rect">
            <a:avLst/>
          </a:prstGeom>
        </p:spPr>
      </p:pic>
      <p:sp>
        <p:nvSpPr>
          <p:cNvPr id="17" name="object 89"/>
          <p:cNvSpPr/>
          <p:nvPr/>
        </p:nvSpPr>
        <p:spPr>
          <a:xfrm>
            <a:off x="0" y="6031515"/>
            <a:ext cx="1066800" cy="82648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Rectangle 18"/>
          <p:cNvSpPr/>
          <p:nvPr/>
        </p:nvSpPr>
        <p:spPr>
          <a:xfrm>
            <a:off x="3657600" y="353823"/>
            <a:ext cx="1788951" cy="369332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Dry and wet labs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5198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4325" y="6519446"/>
            <a:ext cx="2429383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Split data screen in each room.</a:t>
            </a:r>
          </a:p>
        </p:txBody>
      </p:sp>
      <p:sp>
        <p:nvSpPr>
          <p:cNvPr id="4" name="Rectangle 3"/>
          <p:cNvSpPr/>
          <p:nvPr/>
        </p:nvSpPr>
        <p:spPr>
          <a:xfrm>
            <a:off x="1905000" y="109121"/>
            <a:ext cx="5470665" cy="338554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sz="1600" b="1" dirty="0" smtClean="0"/>
              <a:t>Remote displays &amp; processing capabilities in each Lab. &amp; room</a:t>
            </a:r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57200"/>
            <a:ext cx="4267200" cy="3200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425" y="586919"/>
            <a:ext cx="3533775" cy="26536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77000" y="3275111"/>
            <a:ext cx="1552348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Data screen bridge</a:t>
            </a:r>
          </a:p>
        </p:txBody>
      </p:sp>
      <p:cxnSp>
        <p:nvCxnSpPr>
          <p:cNvPr id="9" name="Elbow Connector 8"/>
          <p:cNvCxnSpPr/>
          <p:nvPr/>
        </p:nvCxnSpPr>
        <p:spPr>
          <a:xfrm>
            <a:off x="3733800" y="1295400"/>
            <a:ext cx="1447800" cy="1066800"/>
          </a:xfrm>
          <a:prstGeom prst="bentConnector3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lbow Connector 15"/>
          <p:cNvCxnSpPr/>
          <p:nvPr/>
        </p:nvCxnSpPr>
        <p:spPr>
          <a:xfrm rot="10800000" flipH="1">
            <a:off x="304800" y="990601"/>
            <a:ext cx="457200" cy="4117327"/>
          </a:xfrm>
          <a:prstGeom prst="bentConnector4">
            <a:avLst>
              <a:gd name="adj1" fmla="val -50000"/>
              <a:gd name="adj2" fmla="val 90785"/>
            </a:avLst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bject 89"/>
          <p:cNvSpPr/>
          <p:nvPr/>
        </p:nvSpPr>
        <p:spPr>
          <a:xfrm>
            <a:off x="8033830" y="6040480"/>
            <a:ext cx="1066800" cy="82648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4724401" y="3912864"/>
            <a:ext cx="4191000" cy="147732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In each room &amp; Lab.</a:t>
            </a:r>
            <a:r>
              <a:rPr lang="en-US" dirty="0" smtClean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Split data screen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High speed intranet connection to main computer to enable individual data processing</a:t>
            </a:r>
            <a:endParaRPr lang="en-US" dirty="0"/>
          </a:p>
        </p:txBody>
      </p:sp>
      <p:sp>
        <p:nvSpPr>
          <p:cNvPr id="8" name="Left Arrow 7"/>
          <p:cNvSpPr/>
          <p:nvPr/>
        </p:nvSpPr>
        <p:spPr>
          <a:xfrm>
            <a:off x="4343400" y="4572000"/>
            <a:ext cx="381000" cy="228600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787300"/>
            <a:ext cx="3495675" cy="2641255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2" name="Right Arrow 1"/>
          <p:cNvSpPr/>
          <p:nvPr/>
        </p:nvSpPr>
        <p:spPr>
          <a:xfrm rot="4729263">
            <a:off x="6542477" y="1084879"/>
            <a:ext cx="304800" cy="228600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 rot="4729263">
            <a:off x="6135296" y="1237280"/>
            <a:ext cx="304800" cy="228600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 rot="4729263">
            <a:off x="5672108" y="1505168"/>
            <a:ext cx="304800" cy="228600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 rot="4729263">
            <a:off x="5454231" y="1582373"/>
            <a:ext cx="304800" cy="228600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758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0" y="554496"/>
            <a:ext cx="2171029" cy="153148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46100" y="87868"/>
            <a:ext cx="8064500" cy="369332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Operate </a:t>
            </a:r>
            <a:r>
              <a:rPr lang="en-US" b="1" dirty="0" smtClean="0">
                <a:solidFill>
                  <a:schemeClr val="tx2"/>
                </a:solidFill>
              </a:rPr>
              <a:t>&amp; deploy autonomous </a:t>
            </a:r>
            <a:r>
              <a:rPr lang="en-US" b="1" dirty="0">
                <a:solidFill>
                  <a:schemeClr val="tx2"/>
                </a:solidFill>
              </a:rPr>
              <a:t>and guided equipment </a:t>
            </a:r>
            <a:r>
              <a:rPr lang="en-US" dirty="0">
                <a:solidFill>
                  <a:schemeClr val="tx2"/>
                </a:solidFill>
              </a:rPr>
              <a:t>– </a:t>
            </a:r>
            <a:r>
              <a:rPr lang="en-US" sz="1600" dirty="0" smtClean="0">
                <a:solidFill>
                  <a:schemeClr val="tx2"/>
                </a:solidFill>
              </a:rPr>
              <a:t>AUV, ROV, mooring buoy's etc. 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6575" y="2133816"/>
            <a:ext cx="22923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USBL </a:t>
            </a:r>
            <a:r>
              <a:rPr lang="en-US" sz="1400" dirty="0" smtClean="0"/>
              <a:t>(LinkQuest TC5000HA)</a:t>
            </a:r>
            <a:endParaRPr lang="en-US" sz="14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6317860"/>
            <a:ext cx="3327399" cy="52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 flipV="1">
            <a:off x="762000" y="1701631"/>
            <a:ext cx="179387" cy="456076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762000" y="1848568"/>
            <a:ext cx="304800" cy="31361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295400" y="6055191"/>
            <a:ext cx="26137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Seaeye Leopard 3000m ROV</a:t>
            </a:r>
            <a:endParaRPr lang="en-US" sz="1400" dirty="0"/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6293525"/>
            <a:ext cx="1939174" cy="572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object 89"/>
          <p:cNvSpPr/>
          <p:nvPr/>
        </p:nvSpPr>
        <p:spPr>
          <a:xfrm>
            <a:off x="8313292" y="6178873"/>
            <a:ext cx="819221" cy="67912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8003" y="3072443"/>
            <a:ext cx="3348567" cy="251142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098" y="2653872"/>
            <a:ext cx="1841501" cy="3373007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6886432" y="2924178"/>
            <a:ext cx="14746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Buoy deployment</a:t>
            </a:r>
            <a:endParaRPr lang="en-US" sz="1400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965" y="547582"/>
            <a:ext cx="1973635" cy="234727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766" y="1701631"/>
            <a:ext cx="1478365" cy="800488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3709008" y="1698628"/>
            <a:ext cx="9144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Deploy mooring systems</a:t>
            </a:r>
            <a:endParaRPr lang="en-US" sz="1400" dirty="0"/>
          </a:p>
        </p:txBody>
      </p:sp>
      <p:sp>
        <p:nvSpPr>
          <p:cNvPr id="26" name="Rectangle 25"/>
          <p:cNvSpPr/>
          <p:nvPr/>
        </p:nvSpPr>
        <p:spPr>
          <a:xfrm>
            <a:off x="5713731" y="5147492"/>
            <a:ext cx="290214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151436"/>
                </a:solidFill>
              </a:rPr>
              <a:t>AUV- ECA A18D: 3000m </a:t>
            </a:r>
            <a:r>
              <a:rPr lang="en-US" sz="1400" dirty="0">
                <a:solidFill>
                  <a:srgbClr val="151436"/>
                </a:solidFill>
              </a:rPr>
              <a:t>depth, </a:t>
            </a:r>
            <a:r>
              <a:rPr lang="en-US" sz="1400" dirty="0" smtClean="0">
                <a:solidFill>
                  <a:srgbClr val="151436"/>
                </a:solidFill>
              </a:rPr>
              <a:t>synthetic-aperture-sonar </a:t>
            </a:r>
            <a:r>
              <a:rPr lang="en-US" sz="1400" dirty="0">
                <a:solidFill>
                  <a:srgbClr val="151436"/>
                </a:solidFill>
              </a:rPr>
              <a:t>(SAS), camera stereo-pair, sub-bottom profiler, obstacle avoidance </a:t>
            </a:r>
            <a:r>
              <a:rPr lang="en-US" sz="1400" dirty="0" smtClean="0">
                <a:solidFill>
                  <a:srgbClr val="151436"/>
                </a:solidFill>
              </a:rPr>
              <a:t>system</a:t>
            </a:r>
            <a:endParaRPr lang="en-US" sz="140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03185" y="690288"/>
            <a:ext cx="1046516" cy="78488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568098"/>
            <a:ext cx="1401992" cy="10514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008" y="3238172"/>
            <a:ext cx="2891592" cy="1835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519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201" y="2539314"/>
            <a:ext cx="5692208" cy="264459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20569" y="2369198"/>
            <a:ext cx="1861407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sz="1400" dirty="0"/>
              <a:t>Oil spill </a:t>
            </a:r>
            <a:r>
              <a:rPr lang="en-US" sz="1400" dirty="0" smtClean="0"/>
              <a:t>drill June 2016 </a:t>
            </a:r>
            <a:endParaRPr lang="en-US" sz="1400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45532"/>
            <a:ext cx="2971980" cy="1865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038600" y="2388518"/>
            <a:ext cx="14285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Oil spill skimmer</a:t>
            </a:r>
            <a:endParaRPr lang="en-US" sz="1400" dirty="0"/>
          </a:p>
        </p:txBody>
      </p:sp>
      <p:sp>
        <p:nvSpPr>
          <p:cNvPr id="10" name="AutoShape 5" descr="data:image/jpeg;base64,/9j/4AAQSkZJRgABAQAAAQABAAD/2wCEAAkGBxMTEhQUExMWFBUXFxwaGBgYGBocIBocFxcXHRwcGhgaHygiGholHBQXITEhJSkrLi4uFx8zODMsNygtLiwBCgoKDg0OGhAQGy0mICQvLCwsLCwsLCwsLCwsLCwsLCwsLCwsLCwsLCwsLCwsLCwsLCwsLCwsLCwsLCwsLDc3N//AABEIAH8AwAMBIgACEQEDEQH/xAAbAAADAAMBAQAAAAAAAAAAAAAEBQYCAwcBAP/EAEUQAAIBAgQDBQYDBgIHCQAAAAECEQADBBIhMQVBUQYiYXGBEzKRobHRQlLBFCNicuHwBxUzU5KisuLxFkNEVGNzgpTS/8QAGgEAAwEBAQEAAAAAAAAAAAAAAQIDBAAFBv/EACYRAAICAgICAgICAwAAAAAAAAECABEDIRIxE0EEUSIyYZEUQnH/2gAMAwEAAhEDEQA/AJe4Aw/dEz/FoPjXltnUhTbGbqrFqcOqk+4QPUfECiVtAg5VA8QQPnXr8p89xBBETN7aN2H8oj5Ch5Ue9r5zpTl8Nc5XIHQHNPrIryAYzWD5kz9KHKDgT3AbWMC6KCf97617csXHMsmnicoo1c+uUr5ZdflWYwzv76euaPkaHIQBLGose2uykKfIkD1rZh8AiatdgnoYpsuEVdix8BFaZt8rZJ8Foc5UIw2TATdEwWY/ytPyFEWiijulbh6OIow27Tasseen03ry1bTX2Lheun3ochAuIg3MRxDMO9ZB/kIPyIr7FlES22WPaK0yNoaOVEMgJ79tXPWf0o+459na7sCG5bQx+9KWmgKWGzEVrCgd9bgHgq/c1pv4p30a0oH5p+1NL+Cw7nVoaeRj5VsyWwIOvkfvXE7ud4/UTWrptDRQw6jWPQis3vI3eaHj8JGU/KmFvAKpJQ7/AJqHxOFuPsonqo+9EMJNlcLBrOMsXO77P2R8CW+grbkVdJBHiAKwv8LEd9oPhoflS67hFSfxDqZ+tMN9ST6FsNxicHab/vVU77n70DibJX3GHnWvIh328BJrfYwQ/ASPP7U/XuJo9DcES4ZGd1uHpEfTevRjHJy5Dk6THwJrO8QNHcDXlHL0oZ7pjRWdfEfejVwg2bhGIu201UXLfUE5waxDO+ttUnqP/wAmgraKneWAeYZZHr40K2NRm76kRsyEimA+pbgCblUvFbwGuWOjb/CsWcvqc1vyXT41v4Ubt9wlu33iJjQbb1VWOzGKOjIi/wAzr96zPkUGMmBnH8STt3EGwDt1P9BRC4q//qFA6hv0iqsdj2BE3LSfysD+orN+zVmO9dRj/PbHzLGpnMssvx3GpLHGW13a5PTKY/2q2Jis+wXzJmqC7wWwsd+yVG4fEA/8CCt64KwF7rYNRP8A6j/OIpPMPqOMDX3Jkrl1JA9K2DMw7iM/yFUua2u2LsIR+Sx/SvBfR9P29jC6hUf4xmil8tyng+ojtcIvtvYZPMafForNuz2K3CEjwUN/wk0e2Ewp1bE3GP8A7c/VqObAYVTbjEEi4Y7gUZZ/NB9KVsphXAD3InG2HW/bQBrbZpYMh70xlU6gjST8Ktz2UvG2AxAKKYE6HMZjMToRU92z4obNwWbV43EVhcYtBYOQRlJjaF2q2Xjdm9hhnuSbg72URzGYDTSKjzJY3L+MAChIp+A3PeZAoP4nKqPjNb7fCVIH72wT0NwD61QrYwDsbYzNl/Gusk/hiPoKFuYCyAzi21y2AIyuQcskhjI6aR/DPOnGW/cXxUdxW3A35FD/AC3UP61hi+zF/wDACRpqADuPAzRxbDFZ/Z3Ikb3evP3fCt3E8XYS6+fDszAgFhdKzAHIDSm5tUUqpNSeu9k7x95L3orf1oO/wy4nda0xH8Q/pVVguI2GJyWHBA/8w/2rMdoVG1u7/wDZuU4yv9SZwYibkOvDnXVci+EH6msGwSMe8hDdQZHyroNntRJAFkmfzXSfqta8V2ttocr4W2fFj/y03lf6i+DH9yHTB3lGtu3cTr+Kh1tpP7psrflI+hNWlztTYP8A4G0T4GP0pD2xvIRbIspYBBlwzEzIMa7RTrkYmiJHL8dONgydxdxVP720SfzMDHyFePnZe4UI6bfOszxq6gi0zYgfxAR8ta0HE2veup7JvA8x0BrXuZSldRl2XwAW5nLE5eTAan02ojil90eAMyMdzpl8PnW7gbOLXe1J118a2YlC4KnSeg/U1lai1mbBy8dDuBYWy1xhB0nXL9zTvidkNGuWBGnStHAsBkGsnxPOj71knYxStV6jYw3HZkyXQsAjC4ejSdao3sg2hbIgRy5eVa8JwhA2bKCetML5jlpXa9QIrDuTb2QkjVv5jTXh6ZVOmp3rd+zBiDFGFBzruxKAVE9nhbPcCroCdy2g6+VTXbPD38NiZDECA1ozIiI22JBn41X2cavtYU+7o2uwbSfjTXtHwlcZZQQS1syI6fiG3MCfMCpuKQtCv7Afc51cwdyzicmRX9tbS6FLTlU9/U6STBB845a9c4Z2as3bFspcGTNcdSg0i6Qcve5LEVznt3isKLasEf2pVQhZj3VURsBB5D1qr/w8433rdlCGW4gJ191wCT66EH0rz8eVX3Xc9PJjKAblPg+yaWnRrd1xlOxj5aaGmKcHQIUDMAQZOk94knl41hxbi37Plz/imIBO3UetEYK811FuKwysJEofvWhQF0Jlcl/2iw9lLYjK7iDOwO3pUt2v4MReZ2mHJII215Hoarr/ABxVu+xNzvyFj2Z3bxnxr7tGWFlgyq0kARIIOuvpTBrMVgJz/h+HyLoZPjS7iPDbjNIcgcxVB+zv+U/7Na7mHbmprRuQKqRUVcKwJTXMT5tNbOK4Q3FOknloKbWMI3JTWxsO/Q04uIVFVIfhnDLgcEqVjx/SqDiPD/bIUbYj4U1TDsT7tbv2RvyxT9m5NEVBU5PjOBmw5AzTyYUvxWCdjLXp/m/rXXcXgiRBE1P4zs/aYEMpHly8qqM1dwcG5WDD/wDOLCd3IJ8yeVDYjtDYU/6MfP6mpMtJkEjzkzRGLwXtYI1P5f1mpeOTHyGOhqWeD45bZZCpPT+zWf8AnA/KvwrnYwl1DMBADR1vijEAcwfjQOMxz8gA0RLi1xYDcL8KzPFSenwFRNu+QwzDXpmpicWCYmemtTZSJRMytsiUVviZzax8BX2IxjuMq7npU49+RP05V9hcbdthgFlj7p6eB8KWjKB1vqfWMUi3bqO5D5cp9o4Azcgo0keM0XwHt/bt4VfasxuMrqQgYyU0AJXmZqQ43wy7exLO1thbIktEwABJA5a0qu4RFV1Z9ArNb02ZYIHqNJ8Kk7hTwPubMXx+SeQHqMu1mMdvYI5QsiMMyn3pcQCIGVgRHrXQ+xHBjhr+EJ955LCRpv0/mqB7W8Ovqtm7cvjEIwhbgEQdwDpz6/w1bf4bYq5fxFt7jZmkH4KeVZjiOMBTLtkVxazoHbXhl2+LQtLmKlp25gdfKm/BbDJYtqwhggkeOtHxWrEPlUkD+5qgG7kOUk8Xwm82O9pkOT2inNIiFjX60w7ZXCLaQY73IdB/WqACpzthjfY+xaYBZlJ6SB8tK5V3AxsSTfGuNyfQ0JdxjfmPxrLG4QzoTSDiX7QCSFzj4H5aVcBroyNrViOU4sy7ma2/tpPOo7C8d1yXUKt40e2IG6trpoaoVIkTkX3KQY09T8axbHnmaSWseuzHzr03RBKmhTTuamORivE1pOMKkknSlCcQ2DHL4GiLhkaEH6UwUiL5AeoswP7730AHhp9KMtYW2mikz4mpe6zEwHW34kUxwWFy6teBHUmP7FaXEyYzQBrcd3MJmiW06VrfhybhKDfGAwFPmR961rjWU+9m9flUgp9Rmy476h3+X82E+AolOGo24PhNIb3aW4s5Ap6iNaDvdsLgJ7s/34Vxxt2ZfGob9RctE4eBECPSg+L8Ys4VZYhnjuoNz5/lHjUPi+1GJuaZwoP5RFKrVtrjfiJPqTUdN1ua1xkftoSk492rxF+3lC+ztPpIBg5YkSKmHJkg7jTyiqJ3bCWWDO2ZwwKRA7yxMnmIqYPLx2qWZQKMrhewQJ0PsXihirFzDXhKNIX+EkSR6HUHzqp/wz4Y1nFBG/Dm15NAiQedc97F4a+M1xUYpoCwWQpU89N4Nd84dhGUWQjaMudWyzlLASN9jStlGXXsTjibCd+5QMaRcS47ZtBg7GS2kDeCsx5UbewLsIa7ImfcH3pTd7H22JLNJJkmP+alYNejOBWtgx1gOKWbom3cVvCdfhvU9/iWk4VT0uD5qwonD9krSGQRMRqu3iNdDpuKKxnBDdTJcul1MaFem3OuKkiiYOdepzjs3xQsDaY6x3T1HSetEY9mSdNd4/671UXOxNlAWG4HIHX/AHqI4ngFf2ftTByCABEecz1+VO2Sl/L1Fx4uT0vucpxfaAof32H7mwI1+XLald7jOCLHuONeR+gmrXHcNb2jJEheq+PjpU9xLgll5DWwp6qBPyir4nBFyOVByppoweOwbaLeUH8twZd/5qMvcKZgCsKOqa/MVOY/sgVWbLljzVlA08xzpGvt8Oe6blknoSNvSKPJgbqJ4sRGpetgWUaqbnjFeCwY7hCHodKk8J2txa7stzzWf94Uwt9tCdLllT1IJ+lHyj3Eb4nsRAuJVBAQE/mmsF4hcB9+fA60KYr5a9DsamjxKDuF3cc7aE/AV46uNYcDxkfWieGYV2M219T+lUmAw4BBvHMem/ypWPGZWyJjPEASSFt7hAAJ8v1mjcN2dxDGFT1n7Vc2sZhVAJyj0rDEdrMNb90hz0UfeoNkY+pVXPo/1FPDuw0gG67Keix9TtWWIxuGwoKWShfrJPPckUq452tu3wUTuIfOT4SNhSfhmBZzKqpUb5oCxv8A3FQXbVKsn42TDmxRvXAbrzBnunTx08axx3EfaJcACrmdSSABKqpgTzExRl/HoixbZFbY5QTHXU7elGdnOGJat3MXfXPbUdwaQWJM6NpmHjTZl/GouJ6OxKT/AA97VWsNa9jeVgRJ90mc2pEddaucL2xFm1bDYe7BBCmRqFPTcaEb1zDssntA11++2Y5WM5omBm8Yro/CsU+WZMDpy668thr4V5aYSHO56PyfkBlBqHt29Qe9h7q+cD60VgO16XXVPYuoP4mICjQkAnxpZb48ohWCs35jr+mlNMPxYOcpVY58vlVwh+5iOXXULbiTpYW6Fa+G17oAIUgnYbxt60tbtwg3w94eYin1siO7GmmkfpS/GYq4snSPI0/iJ9yY+QAdiAjtqCJ/ZcREEzl0jrNSXF+0jXr5dF7pgKJnSOcc5mn2I4xmkZyCdI6+lSHE7Vm0fcaOqg/hM/rU2T73LY8h76jMJMsgJYDYncncbjagWsELBiRJIBBMeh3mvuH2UZC9i8pBM5WAnaYJJ21oPGJiEdbgt2wBOssJkiZjQAfrWhRIMTsxcbYU5u/lI7oAifMnSa8vYxtyoIO2ZZA/+YOtGY7DXH7xSEYahYYqQd1Maj0pFieHvbIIs3CGEwQQRESRp61damZlIPcwv3MGdL1r2bHY5THwrSOCYO8T7LEANyH9DSrF4xz3LwnXn7w+PhQuJyb22aRyIgjyYGKLi5qxoa73MFlTOn1pna40RH7tfQx+lLMRfLtJj00+FajTN8lP9ZX/ABuQ/ONv85ueAHQaaVv/AO0rAQiLPU0ir5hUD8l26EB+Ji7Im/FYtrjS51PShjR+B4VeuGAkzzOlW/C+xllBnvnNpsSAojxruLn9jUByY1ACDclOAcAfEGdlEakb+U0/4hisLZzJo52nLqOUAiBXvaftKqD2OGIA2LDkPA1IO6kQV1J1YEGfSqoF6kmDP+TRlhHsMxItnrqwA+W9E8P4jdv34U27ahMsFZBUHoTvSG5AMBiQdddPrvRuBu+ztlltZy0guSYU8soGzb70+QWYVXjcskxa25/eBdciKYAAG7ZepMaeNUOGxjGyqEEZZJIESTz6/GoC5hLl2/muoGtkiSCJOg2j0nyqy4XYFkAB2ZWn3tdiNjHjWN1o3GWzozwuS8CDp4wfGj+F4hzoZnca9eUelasXYk6CNvWP1orhmGtqdXLE7GfdnwjaogSpIqW/C8wQEjf5elfcScnQTPTasMLdyrG46gz5aV9ie9ESSPDeK1qJ55O5H8YLZZ9kRzkfWknF8bFjMrkshkAH3lO4gyDHSqriFnEE90T5kD61L9pOFPct+zt+zBzTKsoJ65tYPPmKlxppqDWJy5ndCRqh5gSny5VQ8D7Z3LMLcPtLfMTqBpr50vxWCg5XknMVBKsIynvdZmY3O1Y4fBnMcoFwTqubRgPw8jp1q/DlsR2yJU6geIZmdGt28sCGaVzTuCzRDeGsTSN7uHuibN1LDle8juoYGRInrqK18CdDZZHHdYw6tNzNJ0yzLLHM86E4hwsK5Kqo7o9pmQkBlOkSdAwGu2wpACDUiShFmaMbwjEkDK1t0bTN3TtOpMmR4jpU0/CyrQzqvXf/AKVVvisVbt32w9tVW5GZUQEDLsyAkkecjWlmLwtxCPbXFLMD3S4RlM/iJgRpuCaqCD+0IBq1MnEsknumT0rf/l13/Vt6Cq/AcFCnKi5x1Mb+tOWa3YXNcgehP0FccOMSY+VkLUo1I3hnZS7cBzHL6feqHh/ZdEPeMjy1+lacb20sj/Rgt5gikWO7V4l/dYIOij71xYLrqMMeTIZZY7imGwa91AX5TqfhyqD41x+9iW/eMMvJFkAT9fWl1+4xMsST5057L8DOJYkxlHOp8vJpT/2W8Qwjkd/xNPBez96+ZHdt/maAPhVPb4JYtqRaX25/Gz7D1iKcYz9nw1sK7ECOhP0FTLce9o4W0YjaZg+lOifUz5sjkXGGC4NbYxkIHUKBJ84iK84nw1FZUIK2lUs7CJ0YEgnm20CtWI7Ui0uVhnbnlBEfGkeJ7UO4yC2AuadCc2gMySYMzSu/E0TDix2LAMrMHxWw5UW/aMwBGTKQViJzAjpThStwELDDnI5jz2qMCWrpV7VmGyzKwATAGza9daccCxLZXJIOWFCCdTOo2ifEtFTdJRMg5UBKBMQcuumUkb7QetbrL22EEuD10/sikVxlfMr2sgVjlIIOYHkRJivuEsPaMjWzcWR380bzpl5RUuNR+VmpfcI9mBCltN5H2+5ozE4oaCc3QGlnDsKoQlCY5yx3+FfYzuHefL+tXuhM5UFpji7uYawfLf4mkWPwiEMWaBBAAI5/rTBsSDoo1gb/ANKVYuzJhiDPLXnUi1mWVZGcQxypeyNcZ7STkLH3jsYJgDXmBGlKr3EMsKjEidS67E7w2mlH9qwuW2BDeyT2ZJWNSRBAGp571OLfPcACpEwQsMeZJaTJ5VpVgo3FXErAkSk4fjLtwgqqKdpAHeHjM602wHHCrFb5GYA++sbDQBlkkVCPa7wOYSVDSBtI8qNs8SNsMudyDzViIHMQZPzrib2RD4vqWK8Uc2EuI9tQ0jSNY37upHrFfXuMWgyhwpBBj90wnT8JY6+NSz8RthbgsHKbiqCSveAAMw06ZvI7VoTGDKqXWuvbgQAVEczqQdZoAauAYyBdz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223" name="Picture 7" descr="https://encrypted-tbn1.gstatic.com/images?q=tbn:ANd9GcTbfLSZB4LVVnC0V-yjKzSH_9Y6ePx9TuQLy66IUdSD906e3Q_G_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445532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443984" y="2386448"/>
            <a:ext cx="15577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Oil spill dispersant</a:t>
            </a:r>
            <a:endParaRPr lang="en-US" sz="1400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552825" y="1989222"/>
            <a:ext cx="1017230" cy="1276488"/>
          </a:xfrm>
          <a:prstGeom prst="straightConnector1">
            <a:avLst/>
          </a:prstGeom>
          <a:ln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508" y="6007737"/>
            <a:ext cx="1806305" cy="63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5317" y="5943600"/>
            <a:ext cx="1320395" cy="750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Straight Arrow Connector 14"/>
          <p:cNvCxnSpPr/>
          <p:nvPr/>
        </p:nvCxnSpPr>
        <p:spPr>
          <a:xfrm flipH="1">
            <a:off x="7901269" y="2310890"/>
            <a:ext cx="108567" cy="1041910"/>
          </a:xfrm>
          <a:prstGeom prst="straightConnector1">
            <a:avLst/>
          </a:prstGeom>
          <a:ln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26" y="445532"/>
            <a:ext cx="1824179" cy="186535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47160" y="75738"/>
            <a:ext cx="5581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spill </a:t>
            </a:r>
            <a:endParaRPr lang="en-US" sz="1600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1736183" y="321430"/>
            <a:ext cx="557909" cy="23509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979352" y="75738"/>
            <a:ext cx="103874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Bat </a:t>
            </a:r>
            <a:r>
              <a:rPr lang="en-US" sz="1600" dirty="0" err="1" smtClean="0"/>
              <a:t>Galim</a:t>
            </a:r>
            <a:r>
              <a:rPr lang="en-US" sz="1600" dirty="0" smtClean="0"/>
              <a:t> </a:t>
            </a:r>
            <a:endParaRPr lang="en-US" sz="1600" dirty="0"/>
          </a:p>
        </p:txBody>
      </p:sp>
      <p:cxnSp>
        <p:nvCxnSpPr>
          <p:cNvPr id="26" name="Straight Arrow Connector 25"/>
          <p:cNvCxnSpPr/>
          <p:nvPr/>
        </p:nvCxnSpPr>
        <p:spPr>
          <a:xfrm flipH="1">
            <a:off x="847199" y="321430"/>
            <a:ext cx="319257" cy="16305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26" y="2819400"/>
            <a:ext cx="2514343" cy="1413254"/>
          </a:xfrm>
          <a:prstGeom prst="rect">
            <a:avLst/>
          </a:prstGeom>
        </p:spPr>
      </p:pic>
      <p:sp>
        <p:nvSpPr>
          <p:cNvPr id="20" name="object 89"/>
          <p:cNvSpPr/>
          <p:nvPr/>
        </p:nvSpPr>
        <p:spPr>
          <a:xfrm>
            <a:off x="2892916" y="6007737"/>
            <a:ext cx="1066800" cy="82648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Rectangle 20"/>
          <p:cNvSpPr/>
          <p:nvPr/>
        </p:nvSpPr>
        <p:spPr>
          <a:xfrm>
            <a:off x="521287" y="4306681"/>
            <a:ext cx="2987699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1400" dirty="0" smtClean="0"/>
              <a:t>Bat Galim control room June 2016 </a:t>
            </a:r>
            <a:endParaRPr lang="en-US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654" y="4804834"/>
            <a:ext cx="998483" cy="1059744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7703127" y="5943600"/>
            <a:ext cx="13391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Drone with FLIR</a:t>
            </a:r>
            <a:endParaRPr lang="en-US" sz="1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84" y="4728481"/>
            <a:ext cx="2095910" cy="1571933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565126" y="6398729"/>
            <a:ext cx="2079287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sz="1400" dirty="0"/>
              <a:t>Oil spill </a:t>
            </a:r>
            <a:r>
              <a:rPr lang="en-US" sz="1400" dirty="0" smtClean="0"/>
              <a:t>drill October 2018</a:t>
            </a:r>
            <a:endParaRPr lang="en-US" sz="1400" dirty="0"/>
          </a:p>
        </p:txBody>
      </p:sp>
      <p:sp>
        <p:nvSpPr>
          <p:cNvPr id="29" name="TextBox 28"/>
          <p:cNvSpPr txBox="1"/>
          <p:nvPr/>
        </p:nvSpPr>
        <p:spPr>
          <a:xfrm>
            <a:off x="5156463" y="4952372"/>
            <a:ext cx="23111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2 X 20’ containers with clean up equipment</a:t>
            </a:r>
            <a:endParaRPr lang="en-US" sz="1400" dirty="0"/>
          </a:p>
        </p:txBody>
      </p:sp>
      <p:cxnSp>
        <p:nvCxnSpPr>
          <p:cNvPr id="30" name="Straight Arrow Connector 29"/>
          <p:cNvCxnSpPr/>
          <p:nvPr/>
        </p:nvCxnSpPr>
        <p:spPr>
          <a:xfrm flipH="1" flipV="1">
            <a:off x="4953000" y="4040693"/>
            <a:ext cx="1143000" cy="912307"/>
          </a:xfrm>
          <a:prstGeom prst="straightConnector1">
            <a:avLst/>
          </a:prstGeom>
          <a:ln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4089393" y="2260"/>
            <a:ext cx="18572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Oil spill response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750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76200"/>
            <a:ext cx="8827409" cy="6737829"/>
          </a:xfrm>
          <a:prstGeom prst="rect">
            <a:avLst/>
          </a:prstGeom>
        </p:spPr>
      </p:pic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288582" y="457200"/>
            <a:ext cx="451201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b="1">
                <a:solidFill>
                  <a:schemeClr val="bg2"/>
                </a:solidFill>
                <a:latin typeface="Castellar" pitchFamily="18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 sz="1400" b="1">
                <a:solidFill>
                  <a:schemeClr val="bg2"/>
                </a:solidFill>
                <a:latin typeface="Castellar" pitchFamily="18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 sz="1400" b="1">
                <a:solidFill>
                  <a:schemeClr val="bg2"/>
                </a:solidFill>
                <a:latin typeface="Castellar" pitchFamily="18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 sz="1400" b="1">
                <a:solidFill>
                  <a:schemeClr val="bg2"/>
                </a:solidFill>
                <a:latin typeface="Castellar" pitchFamily="18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 sz="1400" b="1">
                <a:solidFill>
                  <a:schemeClr val="bg2"/>
                </a:solidFill>
                <a:latin typeface="Castellar" pitchFamily="18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Castellar" pitchFamily="18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Castellar" pitchFamily="18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Castellar" pitchFamily="18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2"/>
                </a:solidFill>
                <a:latin typeface="Castellar" pitchFamily="18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 eaLnBrk="1" hangingPunct="1"/>
            <a:r>
              <a:rPr lang="en-US" altLang="en-US" sz="1800" dirty="0" smtClean="0">
                <a:solidFill>
                  <a:srgbClr val="FFFF00"/>
                </a:solidFill>
                <a:latin typeface="Calibri" pitchFamily="34" charset="0"/>
              </a:rPr>
              <a:t>We hope you join </a:t>
            </a:r>
            <a:r>
              <a:rPr lang="en-US" altLang="en-US" sz="1800" dirty="0" smtClean="0">
                <a:solidFill>
                  <a:srgbClr val="FFFF00"/>
                </a:solidFill>
                <a:latin typeface="Calibri" pitchFamily="34" charset="0"/>
              </a:rPr>
              <a:t>us at </a:t>
            </a:r>
            <a:r>
              <a:rPr lang="en-US" altLang="en-US" sz="1800" dirty="0" smtClean="0">
                <a:solidFill>
                  <a:srgbClr val="FFFF00"/>
                </a:solidFill>
                <a:latin typeface="Calibri" pitchFamily="34" charset="0"/>
              </a:rPr>
              <a:t>sea as part of the </a:t>
            </a:r>
            <a:r>
              <a:rPr lang="en-US" altLang="en-US" sz="1800" dirty="0" err="1" smtClean="0">
                <a:solidFill>
                  <a:srgbClr val="FFFF00"/>
                </a:solidFill>
                <a:latin typeface="Calibri" pitchFamily="34" charset="0"/>
              </a:rPr>
              <a:t>EuroFleet</a:t>
            </a:r>
            <a:endParaRPr lang="en-US" altLang="en-US" sz="1800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5" name="object 89"/>
          <p:cNvSpPr/>
          <p:nvPr/>
        </p:nvSpPr>
        <p:spPr>
          <a:xfrm>
            <a:off x="152400" y="6031515"/>
            <a:ext cx="1066800" cy="82648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228600" y="4321058"/>
            <a:ext cx="3478612" cy="160043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FF00"/>
                </a:solidFill>
              </a:rPr>
              <a:t>Special thanks for the </a:t>
            </a:r>
            <a:r>
              <a:rPr lang="en-US" sz="1400" b="1" dirty="0">
                <a:solidFill>
                  <a:srgbClr val="FFFF00"/>
                </a:solidFill>
              </a:rPr>
              <a:t>h</a:t>
            </a:r>
            <a:r>
              <a:rPr lang="en-US" sz="1400" b="1" dirty="0" smtClean="0">
                <a:solidFill>
                  <a:srgbClr val="FFFF00"/>
                </a:solidFill>
              </a:rPr>
              <a:t>elp and advise from</a:t>
            </a:r>
            <a:r>
              <a:rPr lang="en-US" sz="1400" dirty="0" smtClean="0">
                <a:solidFill>
                  <a:srgbClr val="FFFF00"/>
                </a:solidFill>
              </a:rPr>
              <a:t>:  Larry Mayer; </a:t>
            </a:r>
            <a:r>
              <a:rPr lang="en-US" sz="1400" dirty="0">
                <a:solidFill>
                  <a:srgbClr val="FFFF00"/>
                </a:solidFill>
              </a:rPr>
              <a:t>Dwight </a:t>
            </a:r>
            <a:r>
              <a:rPr lang="en-US" sz="1400" dirty="0" smtClean="0">
                <a:solidFill>
                  <a:srgbClr val="FFFF00"/>
                </a:solidFill>
              </a:rPr>
              <a:t>Coleman; </a:t>
            </a:r>
            <a:r>
              <a:rPr lang="en-US" sz="1400" dirty="0">
                <a:solidFill>
                  <a:srgbClr val="FFFF00"/>
                </a:solidFill>
              </a:rPr>
              <a:t>Todd </a:t>
            </a:r>
            <a:r>
              <a:rPr lang="en-US" sz="1400" dirty="0" smtClean="0">
                <a:solidFill>
                  <a:srgbClr val="FFFF00"/>
                </a:solidFill>
              </a:rPr>
              <a:t>Gregory; Tim Gates; </a:t>
            </a:r>
            <a:r>
              <a:rPr lang="en-US" sz="1400" dirty="0">
                <a:solidFill>
                  <a:srgbClr val="FFFF00"/>
                </a:solidFill>
              </a:rPr>
              <a:t>Marisa </a:t>
            </a:r>
            <a:r>
              <a:rPr lang="en-US" sz="1400" dirty="0" err="1" smtClean="0">
                <a:solidFill>
                  <a:srgbClr val="FFFF00"/>
                </a:solidFill>
              </a:rPr>
              <a:t>Yearta</a:t>
            </a:r>
            <a:r>
              <a:rPr lang="en-US" sz="1400" dirty="0" smtClean="0">
                <a:solidFill>
                  <a:srgbClr val="FFFF00"/>
                </a:solidFill>
              </a:rPr>
              <a:t>; Paul Johnson; Jim </a:t>
            </a:r>
            <a:r>
              <a:rPr lang="en-US" sz="1400" dirty="0" err="1" smtClean="0">
                <a:solidFill>
                  <a:srgbClr val="FFFF00"/>
                </a:solidFill>
              </a:rPr>
              <a:t>Broda</a:t>
            </a:r>
            <a:r>
              <a:rPr lang="en-US" sz="1400" dirty="0" smtClean="0">
                <a:solidFill>
                  <a:srgbClr val="FFFF00"/>
                </a:solidFill>
              </a:rPr>
              <a:t> and </a:t>
            </a:r>
            <a:r>
              <a:rPr lang="en-US" sz="1400" dirty="0">
                <a:solidFill>
                  <a:srgbClr val="FFFF00"/>
                </a:solidFill>
              </a:rPr>
              <a:t>Kongsberg </a:t>
            </a:r>
            <a:r>
              <a:rPr lang="en-US" sz="1400" dirty="0" smtClean="0">
                <a:solidFill>
                  <a:srgbClr val="FFFF00"/>
                </a:solidFill>
              </a:rPr>
              <a:t>people. </a:t>
            </a:r>
            <a:r>
              <a:rPr lang="en-US" altLang="en-US" sz="14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IOLR: </a:t>
            </a:r>
            <a:r>
              <a:rPr lang="en-US" altLang="en-US" sz="1400" dirty="0" smtClean="0">
                <a:solidFill>
                  <a:srgbClr val="FFFF00"/>
                </a:solidFill>
                <a:cs typeface="Arial" panose="020B0604020202020204" pitchFamily="34" charset="0"/>
              </a:rPr>
              <a:t>Gideon </a:t>
            </a:r>
            <a:r>
              <a:rPr lang="en-US" altLang="en-US" sz="1400" dirty="0">
                <a:solidFill>
                  <a:srgbClr val="FFFF00"/>
                </a:solidFill>
                <a:cs typeface="Arial" panose="020B0604020202020204" pitchFamily="34" charset="0"/>
              </a:rPr>
              <a:t>Amit ; Dani (Fritzi) Ramot; Michael Erez; Michael </a:t>
            </a:r>
            <a:r>
              <a:rPr lang="en-US" altLang="en-US" sz="1400" dirty="0" err="1">
                <a:solidFill>
                  <a:srgbClr val="FFFF00"/>
                </a:solidFill>
                <a:cs typeface="Arial" panose="020B0604020202020204" pitchFamily="34" charset="0"/>
              </a:rPr>
              <a:t>Epshtien</a:t>
            </a:r>
            <a:r>
              <a:rPr lang="en-US" altLang="en-US" sz="1400" dirty="0">
                <a:solidFill>
                  <a:srgbClr val="FFFF00"/>
                </a:solidFill>
                <a:cs typeface="Arial" panose="020B0604020202020204" pitchFamily="34" charset="0"/>
              </a:rPr>
              <a:t>; Mor </a:t>
            </a:r>
            <a:r>
              <a:rPr lang="en-US" altLang="en-US" sz="1400" dirty="0" err="1">
                <a:solidFill>
                  <a:srgbClr val="FFFF00"/>
                </a:solidFill>
                <a:cs typeface="Arial" panose="020B0604020202020204" pitchFamily="34" charset="0"/>
              </a:rPr>
              <a:t>Medndelson</a:t>
            </a:r>
            <a:r>
              <a:rPr lang="en-US" altLang="en-US" sz="1400" dirty="0">
                <a:solidFill>
                  <a:srgbClr val="FFFF00"/>
                </a:solidFill>
                <a:cs typeface="Arial" panose="020B0604020202020204" pitchFamily="34" charset="0"/>
              </a:rPr>
              <a:t>; Eldad Israeli; Tomer Keter; Mor Kanari; </a:t>
            </a:r>
            <a:r>
              <a:rPr lang="en-US" altLang="en-US" sz="1400" dirty="0" err="1">
                <a:solidFill>
                  <a:srgbClr val="FFFF00"/>
                </a:solidFill>
                <a:cs typeface="Arial" panose="020B0604020202020204" pitchFamily="34" charset="0"/>
              </a:rPr>
              <a:t>Tzahi</a:t>
            </a:r>
            <a:r>
              <a:rPr lang="en-US" altLang="en-US" sz="1400" dirty="0">
                <a:solidFill>
                  <a:srgbClr val="FFFF00"/>
                </a:solidFill>
                <a:cs typeface="Arial" panose="020B0604020202020204" pitchFamily="34" charset="0"/>
              </a:rPr>
              <a:t> Levi; </a:t>
            </a:r>
            <a:r>
              <a:rPr lang="en-US" sz="1400" dirty="0" smtClean="0">
                <a:solidFill>
                  <a:srgbClr val="FFFF00"/>
                </a:solidFill>
              </a:rPr>
              <a:t> </a:t>
            </a:r>
            <a:endParaRPr lang="en-US" sz="1400" dirty="0">
              <a:solidFill>
                <a:srgbClr val="FFFF00"/>
              </a:solidFill>
            </a:endParaRPr>
          </a:p>
        </p:txBody>
      </p:sp>
      <p:sp>
        <p:nvSpPr>
          <p:cNvPr id="9" name="object 73"/>
          <p:cNvSpPr txBox="1"/>
          <p:nvPr/>
        </p:nvSpPr>
        <p:spPr>
          <a:xfrm>
            <a:off x="1752600" y="6352401"/>
            <a:ext cx="609600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"/>
              </a:spcBef>
            </a:pPr>
            <a:r>
              <a:rPr lang="en-US" dirty="0" smtClean="0">
                <a:solidFill>
                  <a:srgbClr val="FFFF00"/>
                </a:solidFill>
              </a:rPr>
              <a:t>21</a:t>
            </a:r>
            <a:r>
              <a:rPr lang="en-US" baseline="30000" dirty="0" smtClean="0">
                <a:solidFill>
                  <a:srgbClr val="FFFF00"/>
                </a:solidFill>
              </a:rPr>
              <a:t>st</a:t>
            </a:r>
            <a:r>
              <a:rPr lang="en-US" dirty="0" smtClean="0">
                <a:solidFill>
                  <a:srgbClr val="FFFF00"/>
                </a:solidFill>
              </a:rPr>
              <a:t> ERVO Annual Meeting June 11-13 </a:t>
            </a:r>
            <a:r>
              <a:rPr lang="en-US" dirty="0" smtClean="0">
                <a:solidFill>
                  <a:srgbClr val="FFFF00"/>
                </a:solidFill>
                <a:cs typeface="Franklin Gothic Medium Cond"/>
              </a:rPr>
              <a:t>, 2019 </a:t>
            </a:r>
            <a:r>
              <a:rPr lang="en-US" dirty="0" smtClean="0">
                <a:solidFill>
                  <a:srgbClr val="FFFF00"/>
                </a:solidFill>
              </a:rPr>
              <a:t>Hamburg, Germany</a:t>
            </a:r>
            <a:endParaRPr dirty="0">
              <a:solidFill>
                <a:srgbClr val="FFFF00"/>
              </a:solidFill>
              <a:cs typeface="Franklin Gothic Medium Cond"/>
            </a:endParaRPr>
          </a:p>
        </p:txBody>
      </p:sp>
    </p:spTree>
    <p:extLst>
      <p:ext uri="{BB962C8B-B14F-4D97-AF65-F5344CB8AC3E}">
        <p14:creationId xmlns:p14="http://schemas.microsoft.com/office/powerpoint/2010/main" val="12851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6" name="Text Box 4"/>
          <p:cNvSpPr txBox="1">
            <a:spLocks noChangeArrowheads="1"/>
          </p:cNvSpPr>
          <p:nvPr/>
        </p:nvSpPr>
        <p:spPr bwMode="auto">
          <a:xfrm>
            <a:off x="250825" y="0"/>
            <a:ext cx="4549775" cy="6786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+mj-lt"/>
                <a:cs typeface="Arial" charset="0"/>
              </a:rPr>
              <a:t>IOLR Core Activities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 charset="0"/>
              </a:rPr>
              <a:t>: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 charset="0"/>
              </a:rPr>
              <a:t> </a:t>
            </a:r>
          </a:p>
          <a:p>
            <a:pPr marL="285750" marR="0" lvl="0" indent="-285750" defTabSz="914400" rtl="0" eaLnBrk="0" fontAlgn="base" latinLnBrk="0" hangingPunct="0">
              <a:spcBef>
                <a:spcPct val="35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 charset="0"/>
              </a:rPr>
              <a:t>Oceanographic research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 charset="0"/>
              </a:rPr>
              <a:t>- physical, chemical, geological and biological; </a:t>
            </a:r>
          </a:p>
          <a:p>
            <a:pPr marL="285750" marR="0" lvl="0" indent="-285750" defTabSz="914400" rtl="0" eaLnBrk="0" fontAlgn="base" latinLnBrk="0" hangingPunct="0">
              <a:spcBef>
                <a:spcPct val="35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 charset="0"/>
              </a:rPr>
              <a:t>Monitoring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 charset="0"/>
              </a:rPr>
              <a:t> and assessment of human impacts on marine and coastal ecosystems and resources;</a:t>
            </a:r>
          </a:p>
          <a:p>
            <a:pPr marL="285750" marR="0" lvl="0" indent="-285750" defTabSz="914400" rtl="0" eaLnBrk="0" fontAlgn="base" latinLnBrk="0" hangingPunct="0">
              <a:spcBef>
                <a:spcPct val="35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 charset="0"/>
              </a:rPr>
              <a:t>Development of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 charset="0"/>
              </a:rPr>
              <a:t>Operational Oceanography -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 charset="0"/>
              </a:rPr>
              <a:t>observing and modeling systems to provide timely environmental information and predictions;</a:t>
            </a:r>
          </a:p>
          <a:p>
            <a:pPr marL="285750" indent="-285750" rtl="0" eaLnBrk="0" hangingPunct="0">
              <a:spcBef>
                <a:spcPct val="35000"/>
              </a:spcBef>
              <a:buFont typeface="Wingdings" panose="05000000000000000000" pitchFamily="2" charset="2"/>
              <a:buChar char="Ø"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 charset="0"/>
              </a:rPr>
              <a:t>Mapping, environmental risks, geo-hazards and multidisciplinary studies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 charset="0"/>
              </a:rPr>
              <a:t>- marine surveys, data collection and organization of environmental data bases, process </a:t>
            </a:r>
            <a:r>
              <a:rPr lang="en-US" sz="2000" dirty="0" smtClean="0">
                <a:solidFill>
                  <a:srgbClr val="000000"/>
                </a:solidFill>
                <a:latin typeface="+mj-lt"/>
              </a:rPr>
              <a:t>studies; </a:t>
            </a:r>
          </a:p>
          <a:p>
            <a:pPr marL="285750" indent="-285750" rtl="0" eaLnBrk="0" hangingPunct="0">
              <a:spcBef>
                <a:spcPct val="35000"/>
              </a:spcBef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rgbClr val="000000"/>
                </a:solidFill>
                <a:latin typeface="+mj-lt"/>
              </a:rPr>
              <a:t>Operation of the </a:t>
            </a:r>
            <a:r>
              <a:rPr lang="en-US" sz="2000" b="1" dirty="0" smtClean="0">
                <a:solidFill>
                  <a:srgbClr val="000000"/>
                </a:solidFill>
                <a:latin typeface="+mj-lt"/>
              </a:rPr>
              <a:t>Israel Marine Data Center </a:t>
            </a:r>
            <a:r>
              <a:rPr lang="en-US" sz="2000" dirty="0" smtClean="0">
                <a:solidFill>
                  <a:srgbClr val="000000"/>
                </a:solidFill>
                <a:latin typeface="+mj-lt"/>
              </a:rPr>
              <a:t>as the national repository and dissemination facility for oceanographic data and data products. </a:t>
            </a:r>
            <a:endParaRPr lang="en-US" sz="2000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10641"/>
            <a:ext cx="4197361" cy="5430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7848600" y="4778364"/>
            <a:ext cx="490926" cy="468000"/>
            <a:chOff x="6664542" y="3505200"/>
            <a:chExt cx="879258" cy="838200"/>
          </a:xfrm>
        </p:grpSpPr>
        <p:sp>
          <p:nvSpPr>
            <p:cNvPr id="8" name="Oval 7"/>
            <p:cNvSpPr/>
            <p:nvPr/>
          </p:nvSpPr>
          <p:spPr>
            <a:xfrm>
              <a:off x="6664542" y="3505200"/>
              <a:ext cx="879258" cy="838200"/>
            </a:xfrm>
            <a:prstGeom prst="ellips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Guttman Hatzvi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0" y="3657600"/>
              <a:ext cx="545058" cy="599195"/>
            </a:xfrm>
            <a:prstGeom prst="rect">
              <a:avLst/>
            </a:prstGeom>
          </p:spPr>
        </p:pic>
      </p:grp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8522884" y="3157957"/>
            <a:ext cx="479359" cy="432000"/>
            <a:chOff x="6868633" y="4967946"/>
            <a:chExt cx="879258" cy="838200"/>
          </a:xfrm>
        </p:grpSpPr>
        <p:sp>
          <p:nvSpPr>
            <p:cNvPr id="11" name="Oval 10"/>
            <p:cNvSpPr/>
            <p:nvPr/>
          </p:nvSpPr>
          <p:spPr>
            <a:xfrm>
              <a:off x="6868633" y="4967946"/>
              <a:ext cx="879258" cy="838200"/>
            </a:xfrm>
            <a:prstGeom prst="ellips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Guttman Hatzvi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6813" y="5105400"/>
              <a:ext cx="545847" cy="545847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/>
        </p:nvSpPr>
        <p:spPr>
          <a:xfrm>
            <a:off x="7918468" y="5233486"/>
            <a:ext cx="1189986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defTabSz="914400" rtl="1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dirty="0" smtClean="0">
                <a:solidFill>
                  <a:srgbClr val="FFFF00"/>
                </a:solidFill>
                <a:cs typeface="Guttman Yad-Brush" pitchFamily="2" charset="-79"/>
              </a:rPr>
              <a:t>5 Desalination plants , </a:t>
            </a: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cs typeface="Guttman Yad-Brush" pitchFamily="2" charset="-79"/>
              </a:rPr>
              <a:t>650 mcm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cs typeface="Guttman Yad-Brush" pitchFamily="2" charset="-79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492404" y="3615068"/>
            <a:ext cx="762000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defTabSz="914400" rtl="1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dirty="0" smtClean="0">
                <a:solidFill>
                  <a:srgbClr val="FFFF00"/>
                </a:solidFill>
                <a:cs typeface="Guttman Yad-Brush" pitchFamily="2" charset="-79"/>
              </a:rPr>
              <a:t>5 Power plants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34001" y="572869"/>
            <a:ext cx="3505200" cy="646331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Few fact on the </a:t>
            </a:r>
            <a:r>
              <a:rPr lang="en-US" dirty="0">
                <a:solidFill>
                  <a:srgbClr val="FFFF00"/>
                </a:solidFill>
              </a:rPr>
              <a:t>Israeli </a:t>
            </a:r>
            <a:r>
              <a:rPr lang="en-US" dirty="0" smtClean="0">
                <a:solidFill>
                  <a:srgbClr val="FFFF00"/>
                </a:solidFill>
              </a:rPr>
              <a:t>EEZ &amp; coastal waters 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680459" y="6352168"/>
            <a:ext cx="2963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(https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://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isramar.ocean.org.il)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161" y="6166400"/>
            <a:ext cx="649439" cy="60833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9097" y="6172200"/>
            <a:ext cx="884903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029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89"/>
          <p:cNvSpPr/>
          <p:nvPr/>
        </p:nvSpPr>
        <p:spPr>
          <a:xfrm>
            <a:off x="8052938" y="6031515"/>
            <a:ext cx="1066800" cy="82648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0" y="51758"/>
            <a:ext cx="91483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ea typeface="Arial Unicode MS" pitchFamily="34" charset="-128"/>
              </a:rPr>
              <a:t>Israel Exclusive Economic Zone (EEZ)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010400" y="486387"/>
            <a:ext cx="20574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+mj-lt"/>
                <a:ea typeface="Calibri" panose="020F0502020204030204" pitchFamily="34" charset="0"/>
              </a:rPr>
              <a:t>The recent (2009) large-scale </a:t>
            </a:r>
            <a:r>
              <a:rPr lang="en-US" dirty="0">
                <a:latin typeface="+mj-lt"/>
                <a:ea typeface="Calibri" panose="020F0502020204030204" pitchFamily="34" charset="0"/>
              </a:rPr>
              <a:t>natural gas </a:t>
            </a:r>
            <a:r>
              <a:rPr lang="en-US" dirty="0" smtClean="0">
                <a:latin typeface="+mj-lt"/>
                <a:ea typeface="Calibri" panose="020F0502020204030204" pitchFamily="34" charset="0"/>
              </a:rPr>
              <a:t>(~ 1,000 BCM) and </a:t>
            </a:r>
            <a:r>
              <a:rPr lang="en-US" dirty="0">
                <a:latin typeface="+mj-lt"/>
                <a:ea typeface="Calibri" panose="020F0502020204030204" pitchFamily="34" charset="0"/>
              </a:rPr>
              <a:t>oil </a:t>
            </a:r>
            <a:r>
              <a:rPr lang="en-US" dirty="0">
                <a:ea typeface="Calibri" panose="020F0502020204030204" pitchFamily="34" charset="0"/>
              </a:rPr>
              <a:t>discoveries </a:t>
            </a:r>
            <a:r>
              <a:rPr lang="en-US" dirty="0" smtClean="0">
                <a:latin typeface="+mj-lt"/>
                <a:ea typeface="Calibri" panose="020F0502020204030204" pitchFamily="34" charset="0"/>
              </a:rPr>
              <a:t> </a:t>
            </a:r>
            <a:r>
              <a:rPr lang="en-US" dirty="0">
                <a:latin typeface="+mj-lt"/>
                <a:ea typeface="Calibri" panose="020F0502020204030204" pitchFamily="34" charset="0"/>
              </a:rPr>
              <a:t>in the deep sea of the Israeli </a:t>
            </a:r>
            <a:r>
              <a:rPr lang="en-US" dirty="0" smtClean="0">
                <a:latin typeface="+mj-lt"/>
                <a:ea typeface="Calibri" panose="020F0502020204030204" pitchFamily="34" charset="0"/>
              </a:rPr>
              <a:t>EEZ stressed </a:t>
            </a:r>
            <a:r>
              <a:rPr lang="en-US" dirty="0">
                <a:latin typeface="+mj-lt"/>
                <a:ea typeface="Calibri" panose="020F0502020204030204" pitchFamily="34" charset="0"/>
              </a:rPr>
              <a:t>the need of a National Research Vessel capable of working in the deep </a:t>
            </a:r>
            <a:r>
              <a:rPr lang="en-US" dirty="0" smtClean="0">
                <a:latin typeface="+mj-lt"/>
                <a:ea typeface="Calibri" panose="020F0502020204030204" pitchFamily="34" charset="0"/>
              </a:rPr>
              <a:t>EEZ. </a:t>
            </a:r>
          </a:p>
          <a:p>
            <a:endParaRPr lang="en-US" dirty="0">
              <a:latin typeface="+mj-lt"/>
              <a:ea typeface="Calibri" panose="020F0502020204030204" pitchFamily="34" charset="0"/>
            </a:endParaRPr>
          </a:p>
          <a:p>
            <a:r>
              <a:rPr lang="en-US" dirty="0" smtClean="0">
                <a:latin typeface="+mj-lt"/>
                <a:ea typeface="Calibri" panose="020F0502020204030204" pitchFamily="34" charset="0"/>
              </a:rPr>
              <a:t>On </a:t>
            </a:r>
            <a:r>
              <a:rPr lang="en-US" b="1" dirty="0"/>
              <a:t>February 2012 </a:t>
            </a:r>
            <a:r>
              <a:rPr lang="en-US" dirty="0" smtClean="0"/>
              <a:t>- Governmental </a:t>
            </a:r>
            <a:r>
              <a:rPr lang="en-US" dirty="0"/>
              <a:t>decision to build/purchase research vessel</a:t>
            </a:r>
            <a:r>
              <a:rPr lang="en-US" dirty="0" smtClean="0">
                <a:latin typeface="+mj-lt"/>
                <a:ea typeface="Calibri" panose="020F0502020204030204" pitchFamily="34" charset="0"/>
              </a:rPr>
              <a:t> (budget ~ $ 5 M)</a:t>
            </a:r>
            <a:endParaRPr lang="en-US" dirty="0">
              <a:latin typeface="+mj-lt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04800" y="652467"/>
            <a:ext cx="6578752" cy="5885225"/>
            <a:chOff x="304800" y="486387"/>
            <a:chExt cx="6578752" cy="588522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" y="486387"/>
              <a:ext cx="6578752" cy="58852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2295756" y="1600200"/>
              <a:ext cx="599844" cy="21544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solidFill>
                    <a:srgbClr val="00B050"/>
                  </a:solidFill>
                  <a:latin typeface="+mj-lt"/>
                </a:rPr>
                <a:t>Leviathan</a:t>
              </a:r>
              <a:endParaRPr lang="en-US" sz="800" b="1" dirty="0">
                <a:solidFill>
                  <a:srgbClr val="00B050"/>
                </a:solidFill>
                <a:latin typeface="+mj-lt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429000" y="1422856"/>
              <a:ext cx="458780" cy="21544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solidFill>
                    <a:srgbClr val="00B050"/>
                  </a:solidFill>
                  <a:latin typeface="+mj-lt"/>
                </a:rPr>
                <a:t>Tamar</a:t>
              </a:r>
              <a:endParaRPr lang="en-US" sz="800" b="1" dirty="0">
                <a:solidFill>
                  <a:srgbClr val="00B050"/>
                </a:solidFill>
                <a:latin typeface="+mj-lt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441825" y="2590800"/>
              <a:ext cx="386644" cy="21544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solidFill>
                    <a:srgbClr val="00B050"/>
                  </a:solidFill>
                  <a:latin typeface="+mj-lt"/>
                </a:rPr>
                <a:t>Dalit</a:t>
              </a:r>
              <a:endParaRPr lang="en-US" sz="800" b="1" dirty="0">
                <a:solidFill>
                  <a:srgbClr val="00B050"/>
                </a:solidFill>
                <a:latin typeface="+mj-lt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926577" y="1207412"/>
              <a:ext cx="421910" cy="21544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800" b="1" dirty="0" err="1" smtClean="0">
                  <a:solidFill>
                    <a:srgbClr val="00B050"/>
                  </a:solidFill>
                  <a:latin typeface="+mj-lt"/>
                </a:rPr>
                <a:t>Tanin</a:t>
              </a:r>
              <a:endParaRPr lang="en-US" sz="800" b="1" dirty="0">
                <a:solidFill>
                  <a:srgbClr val="00B050"/>
                </a:solidFill>
                <a:latin typeface="+mj-lt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667531" y="2438400"/>
              <a:ext cx="518091" cy="21544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solidFill>
                    <a:srgbClr val="00B050"/>
                  </a:solidFill>
                  <a:latin typeface="+mj-lt"/>
                </a:rPr>
                <a:t>Dolphin</a:t>
              </a:r>
              <a:endParaRPr lang="en-US" sz="800" b="1" dirty="0">
                <a:solidFill>
                  <a:srgbClr val="00B050"/>
                </a:solidFill>
                <a:latin typeface="+mj-lt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810000" y="5181600"/>
              <a:ext cx="357790" cy="21544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solidFill>
                    <a:srgbClr val="00B050"/>
                  </a:solidFill>
                  <a:latin typeface="+mj-lt"/>
                </a:rPr>
                <a:t>Noa</a:t>
              </a:r>
              <a:endParaRPr lang="en-US" sz="800" b="1" dirty="0">
                <a:solidFill>
                  <a:srgbClr val="00B050"/>
                </a:solidFill>
                <a:latin typeface="+mj-lt"/>
              </a:endParaRPr>
            </a:p>
          </p:txBody>
        </p:sp>
        <p:cxnSp>
          <p:nvCxnSpPr>
            <p:cNvPr id="17" name="Straight Connector 16"/>
            <p:cNvCxnSpPr>
              <a:stCxn id="13" idx="0"/>
            </p:cNvCxnSpPr>
            <p:nvPr/>
          </p:nvCxnSpPr>
          <p:spPr>
            <a:xfrm>
              <a:off x="4635147" y="2590800"/>
              <a:ext cx="1003653" cy="45720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1455220" y="1422856"/>
              <a:ext cx="614271" cy="21544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solidFill>
                    <a:srgbClr val="00B050"/>
                  </a:solidFill>
                  <a:latin typeface="+mj-lt"/>
                </a:rPr>
                <a:t>Aphrodite</a:t>
              </a:r>
              <a:endParaRPr lang="en-US" sz="800" b="1" dirty="0">
                <a:solidFill>
                  <a:srgbClr val="00B050"/>
                </a:solidFill>
                <a:latin typeface="+mj-lt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 rot="18955509">
              <a:off x="439975" y="950887"/>
              <a:ext cx="994888" cy="3077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FF0000"/>
                  </a:solidFill>
                  <a:latin typeface="+mj-lt"/>
                </a:rPr>
                <a:t>Cyprus EEZ</a:t>
              </a:r>
              <a:endParaRPr lang="en-US" sz="14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1390201">
              <a:off x="5147359" y="669699"/>
              <a:ext cx="1124731" cy="3077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FF0000"/>
                  </a:solidFill>
                  <a:latin typeface="+mj-lt"/>
                </a:rPr>
                <a:t>Lebanon EEZ</a:t>
              </a:r>
              <a:endParaRPr lang="en-US" sz="14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2371754">
              <a:off x="1883635" y="4900312"/>
              <a:ext cx="902811" cy="3077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FF0000"/>
                  </a:solidFill>
                  <a:latin typeface="+mj-lt"/>
                </a:rPr>
                <a:t>Egypt EEZ</a:t>
              </a:r>
              <a:endParaRPr lang="en-US" sz="1400" b="1" dirty="0">
                <a:solidFill>
                  <a:srgbClr val="FF0000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6869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99" y="0"/>
            <a:ext cx="7134461" cy="685799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133600" y="1295400"/>
            <a:ext cx="5257800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 smtClean="0">
                <a:solidFill>
                  <a:srgbClr val="FFFFFF"/>
                </a:solidFill>
              </a:rPr>
              <a:t>Vessel tasks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pc="-5" dirty="0">
                <a:solidFill>
                  <a:schemeClr val="bg1"/>
                </a:solidFill>
                <a:cs typeface="Calibri"/>
              </a:rPr>
              <a:t>Dee</a:t>
            </a:r>
            <a:r>
              <a:rPr lang="en-US" dirty="0">
                <a:solidFill>
                  <a:schemeClr val="bg1"/>
                </a:solidFill>
                <a:cs typeface="Calibri"/>
              </a:rPr>
              <a:t>p </a:t>
            </a:r>
            <a:r>
              <a:rPr lang="en-US" spc="-10" dirty="0">
                <a:solidFill>
                  <a:schemeClr val="bg1"/>
                </a:solidFill>
                <a:cs typeface="Calibri"/>
              </a:rPr>
              <a:t>s</a:t>
            </a:r>
            <a:r>
              <a:rPr lang="en-US" dirty="0">
                <a:solidFill>
                  <a:schemeClr val="bg1"/>
                </a:solidFill>
                <a:cs typeface="Calibri"/>
              </a:rPr>
              <a:t>ea </a:t>
            </a:r>
            <a:r>
              <a:rPr lang="en-US" spc="-20" dirty="0" smtClean="0">
                <a:solidFill>
                  <a:schemeClr val="bg1"/>
                </a:solidFill>
                <a:cs typeface="Calibri"/>
              </a:rPr>
              <a:t>r</a:t>
            </a:r>
            <a:r>
              <a:rPr lang="en-US" dirty="0" smtClean="0">
                <a:solidFill>
                  <a:schemeClr val="bg1"/>
                </a:solidFill>
                <a:cs typeface="Calibri"/>
              </a:rPr>
              <a:t>esea</a:t>
            </a:r>
            <a:r>
              <a:rPr lang="en-US" spc="-25" dirty="0" smtClean="0">
                <a:solidFill>
                  <a:schemeClr val="bg1"/>
                </a:solidFill>
                <a:cs typeface="Calibri"/>
              </a:rPr>
              <a:t>r</a:t>
            </a:r>
            <a:r>
              <a:rPr lang="en-US" dirty="0" smtClean="0">
                <a:solidFill>
                  <a:schemeClr val="bg1"/>
                </a:solidFill>
                <a:cs typeface="Calibri"/>
              </a:rPr>
              <a:t>ch (Oceanography, Biology, Geophysics, Geology, Geo-chemistry)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pc="-5" dirty="0">
                <a:solidFill>
                  <a:schemeClr val="bg1"/>
                </a:solidFill>
                <a:cs typeface="Calibri"/>
              </a:rPr>
              <a:t>E</a:t>
            </a:r>
            <a:r>
              <a:rPr lang="en-US" spc="-30" dirty="0">
                <a:solidFill>
                  <a:schemeClr val="bg1"/>
                </a:solidFill>
                <a:cs typeface="Calibri"/>
              </a:rPr>
              <a:t>n</a:t>
            </a:r>
            <a:r>
              <a:rPr lang="en-US" dirty="0">
                <a:solidFill>
                  <a:schemeClr val="bg1"/>
                </a:solidFill>
                <a:cs typeface="Calibri"/>
              </a:rPr>
              <a:t>vi</a:t>
            </a:r>
            <a:r>
              <a:rPr lang="en-US" spc="-25" dirty="0">
                <a:solidFill>
                  <a:schemeClr val="bg1"/>
                </a:solidFill>
                <a:cs typeface="Calibri"/>
              </a:rPr>
              <a:t>r</a:t>
            </a:r>
            <a:r>
              <a:rPr lang="en-US" spc="-5" dirty="0">
                <a:solidFill>
                  <a:schemeClr val="bg1"/>
                </a:solidFill>
                <a:cs typeface="Calibri"/>
              </a:rPr>
              <a:t>onme</a:t>
            </a:r>
            <a:r>
              <a:rPr lang="en-US" spc="-15" dirty="0">
                <a:solidFill>
                  <a:schemeClr val="bg1"/>
                </a:solidFill>
                <a:cs typeface="Calibri"/>
              </a:rPr>
              <a:t>n</a:t>
            </a:r>
            <a:r>
              <a:rPr lang="en-US" spc="-20" dirty="0">
                <a:solidFill>
                  <a:schemeClr val="bg1"/>
                </a:solidFill>
                <a:cs typeface="Calibri"/>
              </a:rPr>
              <a:t>t</a:t>
            </a:r>
            <a:r>
              <a:rPr lang="en-US" dirty="0">
                <a:solidFill>
                  <a:schemeClr val="bg1"/>
                </a:solidFill>
                <a:cs typeface="Calibri"/>
              </a:rPr>
              <a:t>al</a:t>
            </a:r>
            <a:r>
              <a:rPr lang="en-US" spc="5" dirty="0">
                <a:solidFill>
                  <a:schemeClr val="bg1"/>
                </a:solidFill>
                <a:cs typeface="Calibri"/>
              </a:rPr>
              <a:t> </a:t>
            </a:r>
            <a:r>
              <a:rPr lang="en-US" spc="-5" dirty="0">
                <a:solidFill>
                  <a:schemeClr val="bg1"/>
                </a:solidFill>
                <a:cs typeface="Calibri"/>
              </a:rPr>
              <a:t>su</a:t>
            </a:r>
            <a:r>
              <a:rPr lang="en-US" spc="5" dirty="0">
                <a:solidFill>
                  <a:schemeClr val="bg1"/>
                </a:solidFill>
                <a:cs typeface="Calibri"/>
              </a:rPr>
              <a:t>r</a:t>
            </a:r>
            <a:r>
              <a:rPr lang="en-US" spc="-15" dirty="0">
                <a:solidFill>
                  <a:schemeClr val="bg1"/>
                </a:solidFill>
                <a:cs typeface="Calibri"/>
              </a:rPr>
              <a:t>v</a:t>
            </a:r>
            <a:r>
              <a:rPr lang="en-US" spc="-10" dirty="0">
                <a:solidFill>
                  <a:schemeClr val="bg1"/>
                </a:solidFill>
                <a:cs typeface="Calibri"/>
              </a:rPr>
              <a:t>ey</a:t>
            </a:r>
            <a:r>
              <a:rPr lang="en-US" dirty="0">
                <a:solidFill>
                  <a:schemeClr val="bg1"/>
                </a:solidFill>
                <a:cs typeface="Calibri"/>
              </a:rPr>
              <a:t>s </a:t>
            </a:r>
            <a:r>
              <a:rPr lang="en-US" dirty="0" smtClean="0">
                <a:solidFill>
                  <a:schemeClr val="bg1"/>
                </a:solidFill>
                <a:cs typeface="Calibri"/>
              </a:rPr>
              <a:t>&amp;</a:t>
            </a:r>
            <a:r>
              <a:rPr lang="en-US" spc="5" dirty="0" smtClean="0">
                <a:solidFill>
                  <a:schemeClr val="bg1"/>
                </a:solidFill>
                <a:cs typeface="Calibri"/>
              </a:rPr>
              <a:t> </a:t>
            </a:r>
            <a:r>
              <a:rPr lang="en-US" dirty="0" smtClean="0">
                <a:solidFill>
                  <a:schemeClr val="bg1"/>
                </a:solidFill>
                <a:cs typeface="Calibri"/>
              </a:rPr>
              <a:t>moni</a:t>
            </a:r>
            <a:r>
              <a:rPr lang="en-US" spc="-25" dirty="0" smtClean="0">
                <a:solidFill>
                  <a:schemeClr val="bg1"/>
                </a:solidFill>
                <a:cs typeface="Calibri"/>
              </a:rPr>
              <a:t>t</a:t>
            </a:r>
            <a:r>
              <a:rPr lang="en-US" spc="-5" dirty="0" smtClean="0">
                <a:solidFill>
                  <a:schemeClr val="bg1"/>
                </a:solidFill>
                <a:cs typeface="Calibri"/>
              </a:rPr>
              <a:t>oring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cs typeface="Calibri"/>
              </a:rPr>
              <a:t>Geo-ha</a:t>
            </a:r>
            <a:r>
              <a:rPr lang="en-US" spc="-30" dirty="0" smtClean="0">
                <a:solidFill>
                  <a:schemeClr val="bg1"/>
                </a:solidFill>
                <a:cs typeface="Calibri"/>
              </a:rPr>
              <a:t>z</a:t>
            </a:r>
            <a:r>
              <a:rPr lang="en-US" dirty="0" smtClean="0">
                <a:solidFill>
                  <a:schemeClr val="bg1"/>
                </a:solidFill>
                <a:cs typeface="Calibri"/>
              </a:rPr>
              <a:t>a</a:t>
            </a:r>
            <a:r>
              <a:rPr lang="en-US" spc="-25" dirty="0" smtClean="0">
                <a:solidFill>
                  <a:schemeClr val="bg1"/>
                </a:solidFill>
                <a:cs typeface="Calibri"/>
              </a:rPr>
              <a:t>r</a:t>
            </a:r>
            <a:r>
              <a:rPr lang="en-US" dirty="0" smtClean="0">
                <a:solidFill>
                  <a:schemeClr val="bg1"/>
                </a:solidFill>
                <a:cs typeface="Calibri"/>
              </a:rPr>
              <a:t>d asse</a:t>
            </a:r>
            <a:r>
              <a:rPr lang="en-US" spc="-10" dirty="0" smtClean="0">
                <a:solidFill>
                  <a:schemeClr val="bg1"/>
                </a:solidFill>
                <a:cs typeface="Calibri"/>
              </a:rPr>
              <a:t>s</a:t>
            </a:r>
            <a:r>
              <a:rPr lang="en-US" spc="-5" dirty="0" smtClean="0">
                <a:solidFill>
                  <a:schemeClr val="bg1"/>
                </a:solidFill>
                <a:cs typeface="Calibri"/>
              </a:rPr>
              <a:t>sme</a:t>
            </a:r>
            <a:r>
              <a:rPr lang="en-US" spc="-20" dirty="0" smtClean="0">
                <a:solidFill>
                  <a:schemeClr val="bg1"/>
                </a:solidFill>
                <a:cs typeface="Calibri"/>
              </a:rPr>
              <a:t>n</a:t>
            </a:r>
            <a:r>
              <a:rPr lang="en-US" dirty="0" smtClean="0">
                <a:solidFill>
                  <a:schemeClr val="bg1"/>
                </a:solidFill>
                <a:cs typeface="Calibri"/>
              </a:rPr>
              <a:t>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cs typeface="Calibri"/>
              </a:rPr>
              <a:t>A</a:t>
            </a:r>
            <a:r>
              <a:rPr lang="en-US" spc="-15" dirty="0">
                <a:solidFill>
                  <a:schemeClr val="bg1"/>
                </a:solidFill>
                <a:cs typeface="Calibri"/>
              </a:rPr>
              <a:t>c</a:t>
            </a:r>
            <a:r>
              <a:rPr lang="en-US" dirty="0">
                <a:solidFill>
                  <a:schemeClr val="bg1"/>
                </a:solidFill>
                <a:cs typeface="Calibri"/>
              </a:rPr>
              <a:t>ademic</a:t>
            </a:r>
            <a:r>
              <a:rPr lang="en-US" spc="-5" dirty="0">
                <a:solidFill>
                  <a:schemeClr val="bg1"/>
                </a:solidFill>
                <a:cs typeface="Calibri"/>
              </a:rPr>
              <a:t> </a:t>
            </a:r>
            <a:r>
              <a:rPr lang="en-US" spc="-20" dirty="0">
                <a:solidFill>
                  <a:schemeClr val="bg1"/>
                </a:solidFill>
                <a:cs typeface="Calibri"/>
              </a:rPr>
              <a:t>r</a:t>
            </a:r>
            <a:r>
              <a:rPr lang="en-US" dirty="0">
                <a:solidFill>
                  <a:schemeClr val="bg1"/>
                </a:solidFill>
                <a:cs typeface="Calibri"/>
              </a:rPr>
              <a:t>esea</a:t>
            </a:r>
            <a:r>
              <a:rPr lang="en-US" spc="-25" dirty="0">
                <a:solidFill>
                  <a:schemeClr val="bg1"/>
                </a:solidFill>
                <a:cs typeface="Calibri"/>
              </a:rPr>
              <a:t>r</a:t>
            </a:r>
            <a:r>
              <a:rPr lang="en-US" dirty="0">
                <a:solidFill>
                  <a:schemeClr val="bg1"/>
                </a:solidFill>
                <a:cs typeface="Calibri"/>
              </a:rPr>
              <a:t>ch</a:t>
            </a:r>
            <a:r>
              <a:rPr lang="en-US" spc="-10" dirty="0">
                <a:solidFill>
                  <a:schemeClr val="bg1"/>
                </a:solidFill>
                <a:cs typeface="Calibri"/>
              </a:rPr>
              <a:t> </a:t>
            </a:r>
            <a:r>
              <a:rPr lang="en-US" dirty="0" smtClean="0">
                <a:solidFill>
                  <a:schemeClr val="bg1"/>
                </a:solidFill>
                <a:cs typeface="Calibri"/>
              </a:rPr>
              <a:t>&amp; edu</a:t>
            </a:r>
            <a:r>
              <a:rPr lang="en-US" spc="-15" dirty="0" smtClean="0">
                <a:solidFill>
                  <a:schemeClr val="bg1"/>
                </a:solidFill>
                <a:cs typeface="Calibri"/>
              </a:rPr>
              <a:t>ca</a:t>
            </a:r>
            <a:r>
              <a:rPr lang="en-US" dirty="0" smtClean="0">
                <a:solidFill>
                  <a:schemeClr val="bg1"/>
                </a:solidFill>
                <a:cs typeface="Calibri"/>
              </a:rPr>
              <a:t>t</a:t>
            </a:r>
            <a:r>
              <a:rPr lang="en-US" spc="-5" dirty="0" smtClean="0">
                <a:solidFill>
                  <a:schemeClr val="bg1"/>
                </a:solidFill>
                <a:cs typeface="Calibri"/>
              </a:rPr>
              <a:t>ion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pc="-5" dirty="0">
                <a:solidFill>
                  <a:schemeClr val="bg1"/>
                </a:solidFill>
                <a:cs typeface="Calibri"/>
              </a:rPr>
              <a:t>Oil</a:t>
            </a:r>
            <a:r>
              <a:rPr lang="en-US" dirty="0">
                <a:solidFill>
                  <a:schemeClr val="bg1"/>
                </a:solidFill>
                <a:cs typeface="Calibri"/>
              </a:rPr>
              <a:t>-</a:t>
            </a:r>
            <a:r>
              <a:rPr lang="en-US" spc="-5" dirty="0">
                <a:solidFill>
                  <a:schemeClr val="bg1"/>
                </a:solidFill>
                <a:cs typeface="Calibri"/>
              </a:rPr>
              <a:t>sp</a:t>
            </a:r>
            <a:r>
              <a:rPr lang="en-US" spc="-10" dirty="0">
                <a:solidFill>
                  <a:schemeClr val="bg1"/>
                </a:solidFill>
                <a:cs typeface="Calibri"/>
              </a:rPr>
              <a:t>i</a:t>
            </a:r>
            <a:r>
              <a:rPr lang="en-US" dirty="0">
                <a:solidFill>
                  <a:schemeClr val="bg1"/>
                </a:solidFill>
                <a:cs typeface="Calibri"/>
              </a:rPr>
              <a:t>ll</a:t>
            </a:r>
            <a:r>
              <a:rPr lang="en-US" spc="10" dirty="0">
                <a:solidFill>
                  <a:schemeClr val="bg1"/>
                </a:solidFill>
                <a:cs typeface="Calibri"/>
              </a:rPr>
              <a:t> </a:t>
            </a:r>
            <a:r>
              <a:rPr lang="en-US" spc="-20" dirty="0" smtClean="0">
                <a:solidFill>
                  <a:schemeClr val="bg1"/>
                </a:solidFill>
                <a:cs typeface="Calibri"/>
              </a:rPr>
              <a:t>r</a:t>
            </a:r>
            <a:r>
              <a:rPr lang="en-US" dirty="0" smtClean="0">
                <a:solidFill>
                  <a:schemeClr val="bg1"/>
                </a:solidFill>
                <a:cs typeface="Calibri"/>
              </a:rPr>
              <a:t>espon</a:t>
            </a:r>
            <a:r>
              <a:rPr lang="en-US" spc="-10" dirty="0" smtClean="0">
                <a:solidFill>
                  <a:schemeClr val="bg1"/>
                </a:solidFill>
                <a:cs typeface="Calibri"/>
              </a:rPr>
              <a:t>s</a:t>
            </a:r>
            <a:r>
              <a:rPr lang="en-US" dirty="0" smtClean="0">
                <a:solidFill>
                  <a:schemeClr val="bg1"/>
                </a:solidFill>
                <a:cs typeface="Calibri"/>
              </a:rPr>
              <a:t>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Search and </a:t>
            </a:r>
            <a:r>
              <a:rPr lang="en-US" dirty="0" smtClean="0">
                <a:solidFill>
                  <a:srgbClr val="FFFFFF"/>
                </a:solidFill>
              </a:rPr>
              <a:t>recovery</a:t>
            </a:r>
            <a:endParaRPr lang="en-US" dirty="0"/>
          </a:p>
        </p:txBody>
      </p:sp>
      <p:sp>
        <p:nvSpPr>
          <p:cNvPr id="10" name="object 89"/>
          <p:cNvSpPr/>
          <p:nvPr/>
        </p:nvSpPr>
        <p:spPr>
          <a:xfrm>
            <a:off x="0" y="6031515"/>
            <a:ext cx="1066800" cy="82648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2631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563" y="4070"/>
            <a:ext cx="9339964" cy="5253729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8233128"/>
              </p:ext>
            </p:extLst>
          </p:nvPr>
        </p:nvGraphicFramePr>
        <p:xfrm>
          <a:off x="0" y="5128275"/>
          <a:ext cx="9296400" cy="17220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76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38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6552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7648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</a:rPr>
                        <a:t>Hull material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</a:rPr>
                        <a:t>Steel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</a:rPr>
                        <a:t>Max. draft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effectLst/>
                        </a:rPr>
                        <a:t>3.45 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</a:rPr>
                        <a:t>m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</a:rPr>
                        <a:t>Endurance at sea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14 days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253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</a:rPr>
                        <a:t>LBP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34.6m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FB</a:t>
                      </a:r>
                      <a:endParaRPr lang="en-US" sz="1400" b="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3.1m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Operational range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~ 1,000 </a:t>
                      </a:r>
                      <a:r>
                        <a:rPr lang="en-US" sz="1400" b="1" dirty="0" smtClean="0">
                          <a:effectLst/>
                        </a:rPr>
                        <a:t>nm</a:t>
                      </a:r>
                      <a:endParaRPr lang="en-US" sz="1400" b="1" dirty="0">
                        <a:effectLst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15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</a:rPr>
                        <a:t>LOA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38.55m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Max speed</a:t>
                      </a:r>
                      <a:endParaRPr lang="en-US" sz="1400" b="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12.7 knots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Propulsion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2X208 HP jets &amp; single propeller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006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</a:rPr>
                        <a:t>Max. displacement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528 ton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effectLst/>
                        </a:rPr>
                        <a:t>Crew + Scientists</a:t>
                      </a:r>
                      <a:endParaRPr lang="en-US" sz="1400" b="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14 (</a:t>
                      </a:r>
                      <a:r>
                        <a:rPr lang="en-US" sz="1400" b="1" dirty="0" smtClean="0">
                          <a:effectLst/>
                        </a:rPr>
                        <a:t>24</a:t>
                      </a:r>
                      <a:r>
                        <a:rPr lang="en-US" sz="1400" dirty="0" smtClean="0">
                          <a:effectLst/>
                        </a:rPr>
                        <a:t>)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190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err="1" smtClean="0">
                          <a:solidFill>
                            <a:schemeClr val="tx1"/>
                          </a:solidFill>
                          <a:effectLst/>
                        </a:rPr>
                        <a:t>Deutz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</a:rPr>
                        <a:t>Generators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2X 124 kW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</a:rPr>
                        <a:t> 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Propulsion system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890 KW </a:t>
                      </a:r>
                      <a:r>
                        <a:rPr lang="en-US" sz="1400" dirty="0" err="1">
                          <a:effectLst/>
                        </a:rPr>
                        <a:t>Deutz</a:t>
                      </a:r>
                      <a:r>
                        <a:rPr lang="en-US" sz="1400" dirty="0">
                          <a:effectLst/>
                        </a:rPr>
                        <a:t> engine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3200400" y="6436796"/>
            <a:ext cx="17363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Built</a:t>
            </a:r>
            <a:r>
              <a:rPr lang="en-US" sz="1400" dirty="0" smtClean="0"/>
              <a:t>:                    </a:t>
            </a:r>
            <a:r>
              <a:rPr lang="en-US" sz="1400" b="1" dirty="0" smtClean="0"/>
              <a:t>1990</a:t>
            </a:r>
            <a:endParaRPr lang="en-US" sz="1400" b="1" dirty="0"/>
          </a:p>
        </p:txBody>
      </p:sp>
      <p:grpSp>
        <p:nvGrpSpPr>
          <p:cNvPr id="8" name="Group 7"/>
          <p:cNvGrpSpPr/>
          <p:nvPr/>
        </p:nvGrpSpPr>
        <p:grpSpPr>
          <a:xfrm>
            <a:off x="6705600" y="228600"/>
            <a:ext cx="2452378" cy="1839213"/>
            <a:chOff x="6691622" y="0"/>
            <a:chExt cx="2452378" cy="1839213"/>
          </a:xfrm>
        </p:grpSpPr>
        <p:grpSp>
          <p:nvGrpSpPr>
            <p:cNvPr id="9" name="Group 8"/>
            <p:cNvGrpSpPr/>
            <p:nvPr/>
          </p:nvGrpSpPr>
          <p:grpSpPr>
            <a:xfrm>
              <a:off x="6691622" y="0"/>
              <a:ext cx="2452378" cy="1839213"/>
              <a:chOff x="142793" y="3657600"/>
              <a:chExt cx="3945716" cy="2903574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2793" y="3657600"/>
                <a:ext cx="3945716" cy="2903574"/>
              </a:xfrm>
              <a:prstGeom prst="rect">
                <a:avLst/>
              </a:prstGeom>
              <a:ln w="19050">
                <a:solidFill>
                  <a:schemeClr val="tx1"/>
                </a:solidFill>
              </a:ln>
            </p:spPr>
          </p:pic>
          <p:cxnSp>
            <p:nvCxnSpPr>
              <p:cNvPr id="14" name="Straight Arrow Connector 13"/>
              <p:cNvCxnSpPr/>
              <p:nvPr/>
            </p:nvCxnSpPr>
            <p:spPr>
              <a:xfrm flipH="1" flipV="1">
                <a:off x="666750" y="4724400"/>
                <a:ext cx="3067050" cy="913692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14"/>
              <p:cNvSpPr txBox="1"/>
              <p:nvPr/>
            </p:nvSpPr>
            <p:spPr>
              <a:xfrm>
                <a:off x="1298659" y="5109387"/>
                <a:ext cx="77617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1,000 nm</a:t>
                </a:r>
                <a:endParaRPr lang="en-US" sz="1200" dirty="0"/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8617472" y="378023"/>
              <a:ext cx="44345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</a:rPr>
                <a:t>EEZ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>
              <a:off x="8839199" y="594701"/>
              <a:ext cx="0" cy="548299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6" y="3124200"/>
            <a:ext cx="1550933" cy="18684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3479" y="378023"/>
            <a:ext cx="4094454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pc="10" dirty="0" smtClean="0">
                <a:cs typeface="Calibri"/>
              </a:rPr>
              <a:t>Germa</a:t>
            </a:r>
            <a:r>
              <a:rPr lang="en-US" spc="5" dirty="0" smtClean="0">
                <a:cs typeface="Calibri"/>
              </a:rPr>
              <a:t>n-</a:t>
            </a:r>
            <a:r>
              <a:rPr lang="en-US" dirty="0" smtClean="0">
                <a:cs typeface="Calibri"/>
              </a:rPr>
              <a:t>buil</a:t>
            </a:r>
            <a:r>
              <a:rPr lang="en-US" spc="5" dirty="0" smtClean="0">
                <a:cs typeface="Calibri"/>
              </a:rPr>
              <a:t>t</a:t>
            </a:r>
            <a:r>
              <a:rPr lang="en-US" spc="10" dirty="0" smtClean="0">
                <a:cs typeface="Calibri"/>
              </a:rPr>
              <a:t> </a:t>
            </a:r>
            <a:r>
              <a:rPr lang="en-US" spc="5" dirty="0">
                <a:cs typeface="Calibri"/>
              </a:rPr>
              <a:t>Kle</a:t>
            </a:r>
            <a:r>
              <a:rPr lang="en-US" spc="-10" dirty="0">
                <a:cs typeface="Calibri"/>
              </a:rPr>
              <a:t>i</a:t>
            </a:r>
            <a:r>
              <a:rPr lang="en-US" spc="5" dirty="0">
                <a:cs typeface="Calibri"/>
              </a:rPr>
              <a:t>n-</a:t>
            </a:r>
            <a:r>
              <a:rPr lang="en-US" spc="5" dirty="0" err="1">
                <a:cs typeface="Calibri"/>
              </a:rPr>
              <a:t>Klasse</a:t>
            </a:r>
            <a:r>
              <a:rPr lang="en-US" spc="10" dirty="0">
                <a:cs typeface="Calibri"/>
              </a:rPr>
              <a:t> </a:t>
            </a:r>
            <a:r>
              <a:rPr lang="en-US" dirty="0">
                <a:cs typeface="Calibri"/>
              </a:rPr>
              <a:t>s</a:t>
            </a:r>
            <a:r>
              <a:rPr lang="en-US" spc="-5" dirty="0">
                <a:cs typeface="Calibri"/>
              </a:rPr>
              <a:t>u</a:t>
            </a:r>
            <a:r>
              <a:rPr lang="en-US" dirty="0">
                <a:cs typeface="Calibri"/>
              </a:rPr>
              <a:t>ppor</a:t>
            </a:r>
            <a:r>
              <a:rPr lang="en-US" spc="5" dirty="0">
                <a:cs typeface="Calibri"/>
              </a:rPr>
              <a:t>t</a:t>
            </a:r>
            <a:r>
              <a:rPr lang="en-US" spc="20" dirty="0">
                <a:cs typeface="Calibri"/>
              </a:rPr>
              <a:t> </a:t>
            </a:r>
            <a:r>
              <a:rPr lang="en-US" spc="-10" dirty="0" smtClean="0">
                <a:cs typeface="Calibri"/>
              </a:rPr>
              <a:t>v</a:t>
            </a:r>
            <a:r>
              <a:rPr lang="en-US" spc="5" dirty="0" smtClean="0">
                <a:cs typeface="Calibri"/>
              </a:rPr>
              <a:t>essel</a:t>
            </a:r>
          </a:p>
          <a:p>
            <a:r>
              <a:rPr lang="en-US" sz="1600" spc="5" dirty="0" smtClean="0">
                <a:solidFill>
                  <a:schemeClr val="tx2"/>
                </a:solidFill>
                <a:cs typeface="Calibri"/>
              </a:rPr>
              <a:t>Purchased from the Israeli Navy June 1</a:t>
            </a:r>
            <a:r>
              <a:rPr lang="en-US" sz="1600" spc="5" baseline="30000" dirty="0" smtClean="0">
                <a:solidFill>
                  <a:schemeClr val="tx2"/>
                </a:solidFill>
                <a:cs typeface="Calibri"/>
              </a:rPr>
              <a:t>st</a:t>
            </a:r>
            <a:r>
              <a:rPr lang="en-US" sz="1600" spc="5" dirty="0" smtClean="0">
                <a:solidFill>
                  <a:schemeClr val="tx2"/>
                </a:solidFill>
                <a:cs typeface="Calibri"/>
              </a:rPr>
              <a:t>, 2014</a:t>
            </a:r>
            <a:r>
              <a:rPr lang="en-US" sz="1600" spc="10" dirty="0" smtClean="0">
                <a:solidFill>
                  <a:schemeClr val="tx2"/>
                </a:solidFill>
                <a:cs typeface="Calibri"/>
              </a:rPr>
              <a:t> </a:t>
            </a:r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771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/>
          <p:cNvGrpSpPr/>
          <p:nvPr/>
        </p:nvGrpSpPr>
        <p:grpSpPr>
          <a:xfrm>
            <a:off x="0" y="-76200"/>
            <a:ext cx="9143999" cy="6897134"/>
            <a:chOff x="0" y="-76200"/>
            <a:chExt cx="9143999" cy="6897134"/>
          </a:xfrm>
        </p:grpSpPr>
        <p:sp>
          <p:nvSpPr>
            <p:cNvPr id="3" name="TextBox 2"/>
            <p:cNvSpPr txBox="1"/>
            <p:nvPr/>
          </p:nvSpPr>
          <p:spPr>
            <a:xfrm>
              <a:off x="0" y="-76200"/>
              <a:ext cx="91439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/>
                <a:t>Acoustic tests - </a:t>
              </a:r>
              <a:r>
                <a:rPr lang="en-US" sz="1600" dirty="0" smtClean="0"/>
                <a:t>Pre. &amp; Post Gondola </a:t>
              </a:r>
              <a:r>
                <a:rPr lang="en-US" sz="1600" dirty="0"/>
                <a:t>installation (</a:t>
              </a:r>
              <a:r>
                <a:rPr lang="en-US" sz="1600" dirty="0">
                  <a:hlinkClick r:id="rId2"/>
                </a:rPr>
                <a:t>http://</a:t>
              </a:r>
              <a:r>
                <a:rPr lang="en-US" sz="1600" dirty="0" smtClean="0">
                  <a:hlinkClick r:id="rId2"/>
                </a:rPr>
                <a:t>mac.unols.org/reports</a:t>
              </a:r>
              <a:r>
                <a:rPr lang="en-US" sz="1600" dirty="0" smtClean="0"/>
                <a:t>)</a:t>
              </a:r>
            </a:p>
            <a:p>
              <a:pPr algn="ctr"/>
              <a:endParaRPr lang="en-US" sz="1600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52400" y="3527725"/>
              <a:ext cx="4170782" cy="32932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 smtClean="0"/>
                <a:t>The </a:t>
              </a:r>
              <a:r>
                <a:rPr lang="en-US" sz="1600" i="1" dirty="0"/>
                <a:t>BAT GALIM </a:t>
              </a:r>
              <a:r>
                <a:rPr lang="en-US" sz="1600" dirty="0"/>
                <a:t>was determined to be a </a:t>
              </a:r>
              <a:r>
                <a:rPr lang="en-US" sz="1600" u="sng" dirty="0"/>
                <a:t>relatively quiet </a:t>
              </a:r>
              <a:r>
                <a:rPr lang="en-US" sz="1600" u="sng" dirty="0" smtClean="0"/>
                <a:t>platform for MBS </a:t>
              </a:r>
              <a:r>
                <a:rPr lang="en-US" sz="1600" u="sng" dirty="0"/>
                <a:t>data collection</a:t>
              </a:r>
              <a:r>
                <a:rPr lang="en-US" sz="1600" dirty="0"/>
                <a:t>. </a:t>
              </a:r>
              <a:endParaRPr lang="en-US" sz="1600" dirty="0" smtClean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 smtClean="0"/>
                <a:t>Propeller </a:t>
              </a:r>
              <a:r>
                <a:rPr lang="en-US" sz="1600" dirty="0"/>
                <a:t>cavitation characteristics are </a:t>
              </a:r>
              <a:r>
                <a:rPr lang="en-US" sz="1600" dirty="0" smtClean="0"/>
                <a:t>good up </a:t>
              </a:r>
              <a:r>
                <a:rPr lang="en-US" sz="1600" dirty="0"/>
                <a:t>to 8 knots and no machinery noise was noted that will impact sonar data. </a:t>
              </a:r>
              <a:endParaRPr lang="en-US" sz="1600" dirty="0" smtClean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 smtClean="0"/>
                <a:t>Bubble sweep down </a:t>
              </a:r>
              <a:r>
                <a:rPr lang="en-US" sz="1600" dirty="0"/>
                <a:t>impacts were not detected at any time during the acoustic test. </a:t>
              </a:r>
              <a:endParaRPr lang="en-US" sz="1600" dirty="0" smtClean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u="sng" dirty="0" smtClean="0"/>
                <a:t>The acoustic </a:t>
              </a:r>
              <a:r>
                <a:rPr lang="en-US" sz="1600" u="sng" dirty="0"/>
                <a:t>levels measured during normal ship operations up to 8 knots are similar </a:t>
              </a:r>
              <a:r>
                <a:rPr lang="en-US" sz="1600" u="sng" dirty="0" smtClean="0"/>
                <a:t>to other </a:t>
              </a:r>
              <a:r>
                <a:rPr lang="en-US" sz="1600" u="sng" dirty="0"/>
                <a:t>vessels equipped with mid-depth </a:t>
              </a:r>
              <a:r>
                <a:rPr lang="en-US" sz="1600" u="sng" dirty="0" smtClean="0"/>
                <a:t>MBS systems</a:t>
              </a:r>
              <a:endParaRPr lang="en-US" sz="1600" u="sng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830231" y="6001837"/>
              <a:ext cx="5846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Post</a:t>
              </a:r>
              <a:endParaRPr lang="en-US" dirty="0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5581" y="3516295"/>
              <a:ext cx="4427094" cy="304800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5800" y="457200"/>
              <a:ext cx="4406875" cy="3014183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" y="457200"/>
              <a:ext cx="4169834" cy="304800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54565" y="2840565"/>
              <a:ext cx="5535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Pre.</a:t>
              </a:r>
              <a:endParaRPr lang="en-US" dirty="0"/>
            </a:p>
          </p:txBody>
        </p:sp>
        <p:sp>
          <p:nvSpPr>
            <p:cNvPr id="6" name="Rectangle 5"/>
            <p:cNvSpPr/>
            <p:nvPr/>
          </p:nvSpPr>
          <p:spPr>
            <a:xfrm rot="16200000">
              <a:off x="4600491" y="2051359"/>
              <a:ext cx="296876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" b="1" dirty="0" smtClean="0"/>
                <a:t>dB</a:t>
              </a:r>
              <a:endParaRPr lang="en-US" sz="800" dirty="0"/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315784" y="2176793"/>
              <a:ext cx="296876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" b="1" dirty="0" smtClean="0"/>
                <a:t>dB</a:t>
              </a:r>
              <a:endParaRPr lang="en-US" sz="800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32666" y="1828800"/>
              <a:ext cx="70254" cy="3635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719462" y="1727916"/>
              <a:ext cx="70254" cy="3635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41400" y="1792521"/>
              <a:ext cx="2872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/>
                <a:t>50</a:t>
              </a:r>
              <a:endParaRPr lang="en-US" sz="800" b="1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41400" y="2056951"/>
              <a:ext cx="2872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/>
                <a:t>40</a:t>
              </a:r>
              <a:endParaRPr lang="en-US" sz="800" b="1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614031" y="1641027"/>
              <a:ext cx="2872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/>
                <a:t>50</a:t>
              </a:r>
              <a:endParaRPr lang="en-US" sz="800" b="1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614031" y="1905457"/>
              <a:ext cx="2872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/>
                <a:t>40</a:t>
              </a:r>
              <a:endParaRPr lang="en-US" sz="800" b="1" dirty="0"/>
            </a:p>
          </p:txBody>
        </p:sp>
        <p:sp>
          <p:nvSpPr>
            <p:cNvPr id="22" name="Rectangle 21"/>
            <p:cNvSpPr/>
            <p:nvPr/>
          </p:nvSpPr>
          <p:spPr>
            <a:xfrm rot="16200000">
              <a:off x="4581320" y="5306440"/>
              <a:ext cx="296876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" b="1" dirty="0" smtClean="0"/>
                <a:t>dB</a:t>
              </a:r>
              <a:endParaRPr lang="en-US" sz="8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610197" y="220239"/>
              <a:ext cx="19236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 smtClean="0">
                  <a:solidFill>
                    <a:srgbClr val="FF0000"/>
                  </a:solidFill>
                </a:rPr>
                <a:t>Gates Acoustic Services</a:t>
              </a:r>
              <a:endParaRPr lang="en-US" sz="1400" b="1" i="1" dirty="0">
                <a:solidFill>
                  <a:srgbClr val="FF0000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856651" y="2819400"/>
              <a:ext cx="5846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Post</a:t>
              </a:r>
              <a:endParaRPr lang="en-US" dirty="0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709160" y="4581812"/>
              <a:ext cx="70254" cy="3635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621530" y="4499868"/>
              <a:ext cx="2872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/>
                <a:t>50</a:t>
              </a:r>
              <a:endParaRPr lang="en-US" sz="800" b="1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621530" y="4810018"/>
              <a:ext cx="2872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/>
                <a:t>40</a:t>
              </a:r>
              <a:endParaRPr lang="en-US" sz="800" b="1" dirty="0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705600" y="2743200"/>
              <a:ext cx="359834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6697980" y="2690223"/>
              <a:ext cx="78899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" b="1" dirty="0" smtClean="0"/>
                <a:t>R/V Bat </a:t>
              </a:r>
              <a:r>
                <a:rPr lang="en-US" sz="800" b="1" dirty="0" err="1" smtClean="0"/>
                <a:t>Galim</a:t>
              </a:r>
              <a:endParaRPr lang="en-US" sz="800" b="1" dirty="0" smtClean="0"/>
            </a:p>
            <a:p>
              <a:r>
                <a:rPr lang="en-US" sz="800" b="1" dirty="0" smtClean="0"/>
                <a:t>R/V Nautilus</a:t>
              </a:r>
            </a:p>
            <a:p>
              <a:r>
                <a:rPr lang="en-US" sz="800" b="1" dirty="0" smtClean="0"/>
                <a:t>R/V </a:t>
              </a:r>
              <a:r>
                <a:rPr lang="en-US" sz="800" b="1" dirty="0" err="1" smtClean="0"/>
                <a:t>Sikuliaq</a:t>
              </a:r>
              <a:endParaRPr lang="en-US" sz="800" b="1" dirty="0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6715356" y="5943600"/>
              <a:ext cx="436014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781800" y="5867400"/>
              <a:ext cx="78899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00" b="1" dirty="0" smtClean="0"/>
                <a:t>R/V Bat </a:t>
              </a:r>
              <a:r>
                <a:rPr lang="en-US" sz="800" b="1" dirty="0" err="1" smtClean="0"/>
                <a:t>Galim</a:t>
              </a:r>
              <a:endParaRPr lang="en-US" sz="800" b="1" dirty="0" smtClean="0"/>
            </a:p>
            <a:p>
              <a:r>
                <a:rPr lang="en-US" sz="800" b="1" dirty="0" smtClean="0"/>
                <a:t>R/V Otter Bay</a:t>
              </a:r>
              <a:endParaRPr lang="en-US" sz="800" b="1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8343392" y="736247"/>
              <a:ext cx="53412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smtClean="0">
                  <a:solidFill>
                    <a:srgbClr val="0070C0"/>
                  </a:solidFill>
                </a:rPr>
                <a:t>30 kHz</a:t>
              </a:r>
              <a:endParaRPr lang="en-US" sz="1000" b="1" dirty="0">
                <a:solidFill>
                  <a:srgbClr val="0070C0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124200" y="701344"/>
              <a:ext cx="53412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smtClean="0">
                  <a:solidFill>
                    <a:srgbClr val="0070C0"/>
                  </a:solidFill>
                </a:rPr>
                <a:t>30 kHz</a:t>
              </a:r>
              <a:endParaRPr lang="en-US" sz="1000" b="1" dirty="0">
                <a:solidFill>
                  <a:srgbClr val="0070C0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8266843" y="3810000"/>
              <a:ext cx="60305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smtClean="0">
                  <a:solidFill>
                    <a:srgbClr val="0070C0"/>
                  </a:solidFill>
                </a:rPr>
                <a:t>200 kHz</a:t>
              </a:r>
              <a:endParaRPr lang="en-US" sz="1000" b="1" dirty="0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6974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28" y="152400"/>
            <a:ext cx="2302472" cy="13814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1676400"/>
            <a:ext cx="2362200" cy="14280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3200400"/>
            <a:ext cx="2362200" cy="130103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4659051"/>
            <a:ext cx="2362200" cy="197034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667001" y="137547"/>
            <a:ext cx="6248400" cy="40011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/>
              <a:t>Guidelines for setting a modern </a:t>
            </a:r>
            <a:r>
              <a:rPr lang="en-US" sz="2000" b="1" dirty="0"/>
              <a:t>Research Vessel</a:t>
            </a:r>
          </a:p>
        </p:txBody>
      </p:sp>
      <p:sp>
        <p:nvSpPr>
          <p:cNvPr id="2" name="Rectangle 1"/>
          <p:cNvSpPr/>
          <p:nvPr/>
        </p:nvSpPr>
        <p:spPr>
          <a:xfrm>
            <a:off x="2819400" y="682283"/>
            <a:ext cx="4243717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The refitting of the </a:t>
            </a:r>
            <a:r>
              <a:rPr lang="en-US" i="1" dirty="0"/>
              <a:t>Bat </a:t>
            </a:r>
            <a:r>
              <a:rPr lang="en-US" i="1" dirty="0" err="1"/>
              <a:t>Galim</a:t>
            </a:r>
            <a:r>
              <a:rPr lang="en-US" dirty="0"/>
              <a:t> into a modern research vessel follows most of the </a:t>
            </a:r>
            <a:r>
              <a:rPr lang="en-US" b="1" dirty="0"/>
              <a:t>guidelines set in the Science Mission Requirements (SMR) for Regional Class oceanographic vessels</a:t>
            </a:r>
            <a:r>
              <a:rPr lang="en-US" dirty="0"/>
              <a:t> that were developed as part of the Academic renewal efforts by the University-National Oceanographic Laboratory System (UNOLS).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168544"/>
            <a:ext cx="4760913" cy="24407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914400"/>
            <a:ext cx="1651000" cy="1717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bject 89"/>
          <p:cNvSpPr/>
          <p:nvPr/>
        </p:nvSpPr>
        <p:spPr>
          <a:xfrm>
            <a:off x="8077200" y="6031514"/>
            <a:ext cx="1066800" cy="82648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7602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38152" y="-1411986"/>
            <a:ext cx="1947672" cy="48097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2793"/>
            <a:ext cx="9116324" cy="45333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24641" y="2209800"/>
            <a:ext cx="60349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Labs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581400" y="2591851"/>
            <a:ext cx="0" cy="1733211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0" y="2819400"/>
            <a:ext cx="197047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Telescopic A Frame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762000" y="3195617"/>
            <a:ext cx="381000" cy="557945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2538826" y="3195617"/>
            <a:ext cx="280574" cy="1604983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1524000" y="3157517"/>
            <a:ext cx="1005300" cy="1015145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2133600" y="2826285"/>
            <a:ext cx="99104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2 Cranes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477000" y="6329406"/>
            <a:ext cx="98135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Gondola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7208628" y="32003"/>
            <a:ext cx="1894387" cy="2623263"/>
            <a:chOff x="110706" y="447638"/>
            <a:chExt cx="2022895" cy="316571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411" y="848751"/>
              <a:ext cx="1845000" cy="32328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286" y="1174949"/>
              <a:ext cx="1842125" cy="2438401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110706" y="447638"/>
              <a:ext cx="1998702" cy="4085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Dynamic Positioning</a:t>
              </a:r>
              <a:endParaRPr lang="en-US" sz="1600" dirty="0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110707" y="447638"/>
              <a:ext cx="2022894" cy="316571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5" name="Straight Arrow Connector 44"/>
          <p:cNvCxnSpPr/>
          <p:nvPr/>
        </p:nvCxnSpPr>
        <p:spPr>
          <a:xfrm flipV="1">
            <a:off x="6781800" y="5410200"/>
            <a:ext cx="0" cy="197702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7547126" y="2655266"/>
            <a:ext cx="987275" cy="2526334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lbow Connector 18"/>
          <p:cNvCxnSpPr/>
          <p:nvPr/>
        </p:nvCxnSpPr>
        <p:spPr>
          <a:xfrm rot="10800000" flipV="1">
            <a:off x="685801" y="2819400"/>
            <a:ext cx="7772401" cy="3036333"/>
          </a:xfrm>
          <a:prstGeom prst="bentConnector3">
            <a:avLst>
              <a:gd name="adj1" fmla="val 108578"/>
            </a:avLst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bject 89"/>
          <p:cNvSpPr/>
          <p:nvPr/>
        </p:nvSpPr>
        <p:spPr>
          <a:xfrm>
            <a:off x="8068574" y="6031515"/>
            <a:ext cx="1066800" cy="82648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879" y="5607902"/>
            <a:ext cx="1371600" cy="741531"/>
          </a:xfrm>
          <a:prstGeom prst="rect">
            <a:avLst/>
          </a:prstGeom>
          <a:ln w="12700">
            <a:solidFill>
              <a:srgbClr val="FFFF00"/>
            </a:solidFill>
          </a:ln>
        </p:spPr>
      </p:pic>
      <p:sp>
        <p:nvSpPr>
          <p:cNvPr id="35" name="TextBox 34"/>
          <p:cNvSpPr txBox="1"/>
          <p:nvPr/>
        </p:nvSpPr>
        <p:spPr>
          <a:xfrm>
            <a:off x="1790479" y="5785165"/>
            <a:ext cx="94929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winches</a:t>
            </a:r>
            <a:endParaRPr lang="en-US" dirty="0"/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3480488" y="1313811"/>
            <a:ext cx="0" cy="838200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>
            <a:off x="2265128" y="5181600"/>
            <a:ext cx="97072" cy="603565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23757" y="1732539"/>
            <a:ext cx="1905000" cy="1071563"/>
            <a:chOff x="23757" y="1732539"/>
            <a:chExt cx="1905000" cy="107156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57" y="1732539"/>
              <a:ext cx="1905000" cy="1071563"/>
            </a:xfrm>
            <a:prstGeom prst="rect">
              <a:avLst/>
            </a:prstGeom>
          </p:spPr>
        </p:pic>
        <p:cxnSp>
          <p:nvCxnSpPr>
            <p:cNvPr id="7" name="Straight Connector 6"/>
            <p:cNvCxnSpPr/>
            <p:nvPr/>
          </p:nvCxnSpPr>
          <p:spPr>
            <a:xfrm flipV="1">
              <a:off x="1371600" y="2209800"/>
              <a:ext cx="304800" cy="22860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 flipV="1">
              <a:off x="1371600" y="2209800"/>
              <a:ext cx="228600" cy="22860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Rectangle 33"/>
          <p:cNvSpPr/>
          <p:nvPr/>
        </p:nvSpPr>
        <p:spPr>
          <a:xfrm>
            <a:off x="4789152" y="420304"/>
            <a:ext cx="23662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(June 2014-June 2016)</a:t>
            </a:r>
          </a:p>
          <a:p>
            <a:pPr algn="ctr"/>
            <a:r>
              <a:rPr lang="en-US" b="1" dirty="0"/>
              <a:t>Refitting </a:t>
            </a:r>
            <a:r>
              <a:rPr lang="en-US" b="1" dirty="0" smtClean="0"/>
              <a:t>from </a:t>
            </a:r>
            <a:r>
              <a:rPr lang="en-US" b="1" dirty="0"/>
              <a:t>military vessel </a:t>
            </a:r>
            <a:r>
              <a:rPr lang="en-US" b="1" dirty="0" smtClean="0"/>
              <a:t>to modern R/V</a:t>
            </a:r>
            <a:endParaRPr lang="en-US" b="1" i="1" dirty="0" smtClean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093" y="5032863"/>
            <a:ext cx="1524000" cy="1121634"/>
          </a:xfrm>
          <a:prstGeom prst="rect">
            <a:avLst/>
          </a:prstGeom>
          <a:ln w="12700">
            <a:solidFill>
              <a:srgbClr val="FFFF00"/>
            </a:solidFill>
          </a:ln>
        </p:spPr>
      </p:pic>
      <p:cxnSp>
        <p:nvCxnSpPr>
          <p:cNvPr id="36" name="Straight Arrow Connector 35"/>
          <p:cNvCxnSpPr/>
          <p:nvPr/>
        </p:nvCxnSpPr>
        <p:spPr>
          <a:xfrm flipV="1">
            <a:off x="5334000" y="4724400"/>
            <a:ext cx="457200" cy="578702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3429000" y="6260068"/>
            <a:ext cx="286180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Acoustic (50kHz) draft meter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487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4374</TotalTime>
  <Words>1270</Words>
  <Application>Microsoft Office PowerPoint</Application>
  <PresentationFormat>On-screen Show (4:3)</PresentationFormat>
  <Paragraphs>195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Arial</vt:lpstr>
      <vt:lpstr>Arial Unicode MS</vt:lpstr>
      <vt:lpstr>Calibri</vt:lpstr>
      <vt:lpstr>Franklin Gothic Medium Cond</vt:lpstr>
      <vt:lpstr>Guttman Hatzvi</vt:lpstr>
      <vt:lpstr>Guttman Yad-Brush</vt:lpstr>
      <vt:lpstr>Levenim MT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tiborg</dc:creator>
  <cp:lastModifiedBy>Gideon Tibor</cp:lastModifiedBy>
  <cp:revision>575</cp:revision>
  <cp:lastPrinted>2016-09-21T09:31:01Z</cp:lastPrinted>
  <dcterms:created xsi:type="dcterms:W3CDTF">2013-08-26T07:37:27Z</dcterms:created>
  <dcterms:modified xsi:type="dcterms:W3CDTF">2019-06-08T12:57:31Z</dcterms:modified>
</cp:coreProperties>
</file>